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  <p:sldMasterId id="2147483653" r:id="rId3"/>
    <p:sldMasterId id="2147483654" r:id="rId4"/>
    <p:sldMasterId id="2147483655" r:id="rId5"/>
    <p:sldMasterId id="2147483656" r:id="rId6"/>
    <p:sldMasterId id="2147483657" r:id="rId7"/>
  </p:sldMasterIdLst>
  <p:notesMasterIdLst>
    <p:notesMasterId r:id="rId34"/>
  </p:notesMasterIdLst>
  <p:sldIdLst>
    <p:sldId id="256" r:id="rId8"/>
    <p:sldId id="266" r:id="rId9"/>
    <p:sldId id="268" r:id="rId10"/>
    <p:sldId id="269" r:id="rId11"/>
    <p:sldId id="270" r:id="rId12"/>
    <p:sldId id="271" r:id="rId13"/>
    <p:sldId id="258" r:id="rId14"/>
    <p:sldId id="261" r:id="rId15"/>
    <p:sldId id="267" r:id="rId16"/>
    <p:sldId id="273" r:id="rId17"/>
    <p:sldId id="274" r:id="rId18"/>
    <p:sldId id="275" r:id="rId19"/>
    <p:sldId id="276" r:id="rId20"/>
    <p:sldId id="278" r:id="rId21"/>
    <p:sldId id="279" r:id="rId22"/>
    <p:sldId id="277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62" r:id="rId33"/>
  </p:sldIdLst>
  <p:sldSz cx="9906000" cy="6858000" type="A4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>
      <p:cViewPr varScale="1">
        <p:scale>
          <a:sx n="106" d="100"/>
          <a:sy n="106" d="100"/>
        </p:scale>
        <p:origin x="744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196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BAD3AD-52C4-41C7-A886-8FD0F74B346F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31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http://</a:t>
            </a:r>
            <a:r>
              <a:rPr lang="sk-SK" dirty="0" smtClean="0"/>
              <a:t>www.information-age.com/technology/security/123459001/major-security-alert-40000-mongodb-databases-left-unsecured-internet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AD3AD-52C4-41C7-A886-8FD0F74B346F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44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is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7238" y="1168400"/>
            <a:ext cx="6608762" cy="17272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513138" y="3357563"/>
            <a:ext cx="5578475" cy="151447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13138" y="5013325"/>
            <a:ext cx="5543550" cy="6223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smtClean="0"/>
              <a:t>Click to edit Master subtitle style</a:t>
            </a:r>
            <a:endParaRPr lang="cs-CZ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3540125" y="6397625"/>
            <a:ext cx="3095625" cy="358775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Dátum </a:t>
            </a:r>
            <a:fld id="{BBFD8132-8124-4C33-B67A-36AC8700D4AB}" type="datetime1">
              <a:rPr lang="cs-CZ"/>
              <a:pPr/>
              <a:t>19. 6. 2015</a:t>
            </a:fld>
            <a:endParaRPr lang="cs-CZ"/>
          </a:p>
        </p:txBody>
      </p:sp>
      <p:pic>
        <p:nvPicPr>
          <p:cNvPr id="5126" name="Picture 6" descr="logose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975"/>
            <a:ext cx="3297238" cy="1700213"/>
          </a:xfrm>
          <a:prstGeom prst="rect">
            <a:avLst/>
          </a:prstGeom>
          <a:noFill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906000" cy="11969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5445125"/>
            <a:ext cx="3297238" cy="1412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4797425"/>
            <a:ext cx="3297238" cy="6477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0" y="4797425"/>
            <a:ext cx="99060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3297238" y="3789363"/>
            <a:ext cx="0" cy="3068637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3263900" y="4754563"/>
            <a:ext cx="73025" cy="730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F6EF11-906F-42C5-A9F6-5046D814DDC3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ADB3E13F-8F32-4BFD-B4CE-A82CAC63C73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C85CE-4C4A-49DA-9E46-F34FF70396CA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9E18ABD4-E631-40BE-BC36-8D3E68915C59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9175" y="2276475"/>
            <a:ext cx="3484563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6138" y="2276475"/>
            <a:ext cx="3484562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E6D3A1-81F4-4327-A734-DA6AD930C3F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C57CA64B-5E59-496B-94BB-37D4E2F7132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052E0-529B-4834-AA88-434DA31BBC61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A5D70157-99FD-41AA-B64E-43CF4877AC0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81CBD5-412D-4D1A-8217-CF97E711DAD7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240E81AB-5455-4FBC-B9CD-8EB8C3A2F29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C5A393-1530-4C7E-BAA5-A46CF6AC69AD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DF7154DA-0214-4255-9776-8D376A7B293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CB277C-F91D-4B40-9897-56E015DD05C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0783CC4C-46C9-4D2C-BF4C-5B26216F76D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9E8F49-04C1-4001-BBFA-070D9E037746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E7B053C6-D026-4A79-A1E6-D31B3DDE10A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A92B51-23BE-4E4A-98B2-64BFE99AA8DE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690E84B1-40F6-4675-ABE9-3292159BE4D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31113" y="404813"/>
            <a:ext cx="1779587" cy="5721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9175" y="404813"/>
            <a:ext cx="5189538" cy="5721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8AA067-B6BD-44B1-AF74-72C7016B4903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73B198F2-D75F-4F15-AB88-33845313328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is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7238" y="1168400"/>
            <a:ext cx="6608762" cy="17272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513138" y="3789363"/>
            <a:ext cx="5578475" cy="1082675"/>
          </a:xfrm>
        </p:spPr>
        <p:txBody>
          <a:bodyPr/>
          <a:lstStyle>
            <a:lvl1pPr>
              <a:defRPr sz="4400"/>
            </a:lvl1pPr>
          </a:lstStyle>
          <a:p>
            <a:r>
              <a:rPr lang="cs-CZ"/>
              <a:t>Názov prezentácie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13138" y="5013325"/>
            <a:ext cx="5543550" cy="6223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cs-CZ"/>
              <a:t>Meno Priezvisko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3540125" y="6397625"/>
            <a:ext cx="3095625" cy="358775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Dátum </a:t>
            </a:r>
            <a:fld id="{B89351FC-EA59-4D13-9641-56758339EC7C}" type="datetime1">
              <a:rPr lang="cs-CZ"/>
              <a:pPr/>
              <a:t>19. 6. 2015</a:t>
            </a:fld>
            <a:endParaRPr lang="cs-CZ"/>
          </a:p>
        </p:txBody>
      </p:sp>
      <p:pic>
        <p:nvPicPr>
          <p:cNvPr id="15366" name="Picture 6" descr="logose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975"/>
            <a:ext cx="3297238" cy="1700213"/>
          </a:xfrm>
          <a:prstGeom prst="rect">
            <a:avLst/>
          </a:prstGeom>
          <a:noFill/>
        </p:spPr>
      </p:pic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906000" cy="11969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5445125"/>
            <a:ext cx="3297238" cy="1412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4797425"/>
            <a:ext cx="3297238" cy="6477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0" y="4797425"/>
            <a:ext cx="99060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3297238" y="4149725"/>
            <a:ext cx="0" cy="2708275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263900" y="4754563"/>
            <a:ext cx="73025" cy="730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57F267-BEBE-4B27-BD73-6AED2ED27F05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A4D29B50-215B-443B-A6B1-35F2231F469A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06138A-742E-454C-9B21-2F1AD6A7B65A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BB073A02-3FF0-41F3-BC28-8ED6347C2D17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9175" y="1557338"/>
            <a:ext cx="3484563" cy="4568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6138" y="1557338"/>
            <a:ext cx="3484562" cy="4568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629C7-FE83-4F5B-8831-4A748F9A71DC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03AA9B6C-5584-4FC5-B302-EBDD99963B2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279844-DD0A-4DD4-8A9F-F143D2285998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631434AC-CAE2-4E78-8244-19B9F69E3052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E3B6B5-8E93-4EEB-8E74-668D80A07F1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CE8F6848-074A-42E7-9BD9-39776624937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F13145-E7BC-424F-8908-98B60BFAE97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429F6065-89A3-4BDD-80A2-B5796F8DDF0D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183696-8E8B-4EE5-A621-34C4CAEA30C1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F3A23097-02C3-4A20-926A-325036079F52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471E20-911C-466C-A4CC-FDA70C511704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808F45F2-9D18-4606-9E0F-C07A4F7F76F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65DBA8-4AB1-4535-A670-03FA2897EB5C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55CDF7C3-01B0-407E-9807-295CB3A25C34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31113" y="404813"/>
            <a:ext cx="1779587" cy="5721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9175" y="404813"/>
            <a:ext cx="5189538" cy="5721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606EB5-A024-4985-97F0-C13495272FDC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864A4682-568D-4C17-A617-7CBD64545DAB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5842AA-F1B2-46E4-BD24-4C7F361D1773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40363F77-DD39-45AB-A2C6-AECF90AF8596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9BE61-4FFC-4EF2-9308-DEC7FF3252A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8169FC3F-6076-411F-97EB-45F50B05BB83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4712B4-182D-49E2-8E81-82F2ABF654FF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85D61B38-1ED4-4D9B-95C8-387452A12E07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8088" y="1557338"/>
            <a:ext cx="4024312" cy="4568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4800" y="1557338"/>
            <a:ext cx="4025900" cy="4568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93B9B8-3133-421B-847B-482BA6623287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A4F03E1A-D319-4D37-A72C-B9437FD41110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FE6307-3C95-4F66-978F-C9B34F841C93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B49F3B37-DED5-4AAA-A769-99DB92635362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9E5C70-2333-4E71-BE52-D0270113EEE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428978A5-D0B6-4FE5-BED8-174FF84511A7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A2F94C-1717-4A3D-8EE7-B51227645B33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DE45A028-A55E-4123-9957-8A87AA3A25DD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226EC0-6718-4C1A-9408-DF6C68184466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9062C78A-8694-49B1-BAEF-4C6881E1C862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40F2F5-E54B-438E-BA15-F39C5F65E0B8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4AB454D8-A2A7-4701-B0A4-543B792F1C5C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B412D7-5EFB-4509-B328-31293CE2E367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4C965A28-1AC1-48E1-9500-02EA1425BE4C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238" y="404813"/>
            <a:ext cx="2049462" cy="5721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8088" y="404813"/>
            <a:ext cx="6000750" cy="5721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D8CB80-9994-41A0-A048-7B214D1BA71C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E1874BA8-E25A-433B-B352-CC29FFAFD572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DISIG, a. s.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A2DE62-9A54-43AF-A1DB-A2340A8AFC85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C9DD4BD6-5BC2-4642-BAB0-B09BE4D314AA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E68027-61D5-4EF7-812B-5A82BD1DBCD5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37A0C467-50AC-4084-8DC1-432C84D08A0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AEDDC8-5377-48B5-9655-897CE9DF4C73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D5D9BB2B-ADFB-49D6-9872-4B18E21DCCF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9175" y="2276475"/>
            <a:ext cx="3484563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6138" y="2276475"/>
            <a:ext cx="3484562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44F27-1095-4B00-A112-7F51A2E3935E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9ABEFE00-2286-4144-880A-143366E0CB3D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BDDA58-9ACF-4B10-B5B8-6931360E5859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A29DCB25-954B-480A-83B7-A399463923AF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3F2485-FF49-468B-9F4A-277D9E1ABE7D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B0ADE0E6-A0D0-4358-846A-C58A96078032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2CF5E-45F5-4FA5-A157-4B8C77A3730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9B04E5B9-074D-4B99-8AAD-AFBBD6291415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85CAC4-184F-42E0-B636-4C82B03A5ADD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E76FFCF7-7DAF-4933-B6CC-4DDCB83ED18A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66673C-7D33-4F85-A2E5-928E5E4B8119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0BF355AD-6DE2-4209-9EF2-F7F7B3F0A741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B634CE-183B-4C9B-B3E3-692E90330338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ECDDB099-98C7-4AA4-BB2F-3BA5F73E694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31113" y="404813"/>
            <a:ext cx="1779587" cy="5721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9175" y="404813"/>
            <a:ext cx="5189538" cy="5721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72772-1AB6-4A5A-939A-89CDBEA987A2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C28D9A20-8ADF-44E9-AF5F-E122C07C7C09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F49B87-D585-4DD3-BA4F-31E8D7A1EC37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E630DC76-F13D-48A7-89F4-8E1599DA231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E21B09-7091-4F19-AF8B-798FDDC8C6E5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043D4A38-4DF3-4423-90F5-3702FCD455D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01A79E-D629-421F-AE31-A7FF99C132C7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A972D9D7-2B9F-43CF-B757-26A931957F6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9175" y="1268413"/>
            <a:ext cx="3484563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6138" y="1268413"/>
            <a:ext cx="3484562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04A68D-5EE5-4559-AC9C-EDE3B1A17F4A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5A1A319F-8343-40D3-A62E-B8F85D5E072B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3C7B35-9CEC-46DD-93DC-48F66D6BCF7F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BCB88ADE-A17E-40DF-8814-E288AD2AEF3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F39605-0739-4985-A237-797AFA72D6AD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4CA90EDE-3AEF-46C9-9AEB-3C30C6A99AD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F1882E-AB79-4B27-AA3D-EA61587C92D7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F277534B-771C-45C1-9174-B2B5A20F286D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4844FA-7CF0-4D6B-87E4-1C2EB089784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C1392EEC-EE49-49CD-A3B2-C21F0C6BD88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BA1D2-55FD-4425-AB71-B0816F0FBE0D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734DFC6D-954C-459D-9A00-FF330E3201C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8EFEFA-9DD6-484B-8FEF-ECF3CA2886B1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E0CFD2ED-56EB-47B7-8135-01C4BF49EFD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31113" y="404813"/>
            <a:ext cx="1779587" cy="5721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9175" y="404813"/>
            <a:ext cx="5189538" cy="5721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B06DF1-36C4-4638-A0B3-44215E60A61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7061CE2D-9EE2-488F-9009-AA8BDA7E3704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is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7238" y="1168400"/>
            <a:ext cx="6608762" cy="172720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513138" y="3357563"/>
            <a:ext cx="5578475" cy="1514475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Názov prezentácie</a:t>
            </a:r>
            <a:br>
              <a:rPr lang="cs-CZ"/>
            </a:br>
            <a:r>
              <a:rPr lang="cs-CZ"/>
              <a:t>pre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13138" y="5013325"/>
            <a:ext cx="5543550" cy="6223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cs-CZ"/>
              <a:t>Meno Priezvisko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3540125" y="6397625"/>
            <a:ext cx="3095625" cy="358775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Dátum </a:t>
            </a:r>
            <a:fld id="{3F27FD1B-66E9-44FA-A38D-66301286E7A1}" type="datetime1">
              <a:rPr lang="cs-CZ"/>
              <a:pPr/>
              <a:t>19. 6. 2015</a:t>
            </a:fld>
            <a:endParaRPr lang="cs-CZ"/>
          </a:p>
        </p:txBody>
      </p:sp>
      <p:pic>
        <p:nvPicPr>
          <p:cNvPr id="35846" name="Picture 6" descr="logose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975"/>
            <a:ext cx="3297238" cy="1700213"/>
          </a:xfrm>
          <a:prstGeom prst="rect">
            <a:avLst/>
          </a:prstGeom>
          <a:noFill/>
        </p:spPr>
      </p:pic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0" y="0"/>
            <a:ext cx="9906000" cy="11969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5445125"/>
            <a:ext cx="3297238" cy="1412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0" y="4797425"/>
            <a:ext cx="3297238" cy="6477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0" y="4797425"/>
            <a:ext cx="99060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3297238" y="3789363"/>
            <a:ext cx="0" cy="3068637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3263900" y="4754563"/>
            <a:ext cx="73025" cy="730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89F67A-9313-48AF-8FEE-50438290DE29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F3AEB417-A173-4191-8D3A-9EA903B5A55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119BD2-89EB-446B-B7C4-EF192351C294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7A874B68-8FBD-41A5-AE8D-34DE8EAC28B1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9175" y="2276475"/>
            <a:ext cx="3484563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6138" y="2276475"/>
            <a:ext cx="3484562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F1A92F-CC75-40D1-9D1E-C4D0655A2041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4BC073AE-8808-4503-A451-169FFA902472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0F2201-4D73-4E4B-A457-E7262FC200E9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020FCCF2-40D0-483C-BD41-CC4822B8891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AE9C80-E103-4064-893C-32F852BA72BE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5A7F0551-A625-457B-BE0F-8524B87281F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002BF2-A0DC-4412-875A-1FFBE0830FFD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7DE75048-2E49-4396-AFEE-24A9ADE36C52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9DA0E8-A005-45EE-9046-94129F23DE77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0F310A1F-3DC7-4C96-8415-E1FB51C3DBD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B681E2-BC39-4960-ABCE-FE5C5CC0F815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98DD4B82-4DE7-4B8F-BD3B-E39E19759D8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D36AF5-70E4-472B-A0E3-8A0B98961CD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214A3960-D45A-4CA9-9402-5BEB1A42066A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31113" y="404813"/>
            <a:ext cx="1779587" cy="5721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9175" y="404813"/>
            <a:ext cx="5189538" cy="5721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917BF1-C7EE-4DF8-BEB3-41CE203B16C0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str. </a:t>
            </a:r>
            <a:fld id="{A8702A83-0826-484F-9238-A0D8A1F16FA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3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89175" y="476250"/>
            <a:ext cx="7616825" cy="504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9175" y="404813"/>
            <a:ext cx="7121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cs-CZ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9175" y="2276475"/>
            <a:ext cx="7121525" cy="384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60613" y="6343650"/>
            <a:ext cx="23114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fld id="{8A8D73E0-D892-42D3-B54E-317703274562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8763" y="6343650"/>
            <a:ext cx="2311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r>
              <a:rPr lang="cs-CZ"/>
              <a:t>str. </a:t>
            </a:r>
            <a:fld id="{EE66C6E1-16AC-4E45-86BD-DDCA2DA87541}" type="slidenum">
              <a:rPr lang="cs-CZ"/>
              <a:pPr/>
              <a:t>‹#›</a:t>
            </a:fld>
            <a:endParaRPr lang="cs-CZ"/>
          </a:p>
        </p:txBody>
      </p:sp>
      <p:pic>
        <p:nvPicPr>
          <p:cNvPr id="4103" name="Picture 7" descr="logobiel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8950" y="476250"/>
            <a:ext cx="1368425" cy="684213"/>
          </a:xfrm>
          <a:prstGeom prst="rect">
            <a:avLst/>
          </a:prstGeom>
          <a:noFill/>
        </p:spPr>
      </p:pic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2216150" y="6308725"/>
            <a:ext cx="768985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2216150" y="6165850"/>
            <a:ext cx="0" cy="6921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2178050" y="6276975"/>
            <a:ext cx="71438" cy="714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i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13475" y="2320925"/>
            <a:ext cx="3692525" cy="4537075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216150" y="476250"/>
            <a:ext cx="7689850" cy="504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9175" y="404813"/>
            <a:ext cx="7121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9175" y="1557338"/>
            <a:ext cx="7121525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60613" y="6343650"/>
            <a:ext cx="23114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fld id="{888B40DB-6C47-4A8D-96D0-89FEDF7D89FE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8763" y="6343650"/>
            <a:ext cx="2311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r>
              <a:rPr lang="cs-CZ"/>
              <a:t>str. </a:t>
            </a:r>
            <a:fld id="{5DD21B9A-9C82-427F-B5C9-88C6DBAFDF38}" type="slidenum">
              <a:rPr lang="cs-CZ"/>
              <a:pPr/>
              <a:t>‹#›</a:t>
            </a:fld>
            <a:endParaRPr lang="cs-CZ"/>
          </a:p>
        </p:txBody>
      </p:sp>
      <p:pic>
        <p:nvPicPr>
          <p:cNvPr id="14344" name="Picture 8" descr="logobiela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8950" y="476250"/>
            <a:ext cx="1368425" cy="684213"/>
          </a:xfrm>
          <a:prstGeom prst="rect">
            <a:avLst/>
          </a:prstGeom>
          <a:noFill/>
        </p:spPr>
      </p:pic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2216150" y="6308725"/>
            <a:ext cx="768985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216150" y="6165850"/>
            <a:ext cx="0" cy="6921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2178050" y="6276975"/>
            <a:ext cx="71438" cy="714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i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13475" y="2320925"/>
            <a:ext cx="3692525" cy="4537075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136650" y="476250"/>
            <a:ext cx="8769350" cy="504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208088" y="404813"/>
            <a:ext cx="82026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8088" y="1557338"/>
            <a:ext cx="8202612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76513" y="6343650"/>
            <a:ext cx="23114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fld id="{7339C8C9-DD42-4015-A949-0808BEAB625E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8763" y="6343650"/>
            <a:ext cx="2311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r>
              <a:rPr lang="cs-CZ"/>
              <a:t>str. </a:t>
            </a:r>
            <a:fld id="{E117C30D-9FB9-4A65-A283-66707992F89D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1136650" y="6308725"/>
            <a:ext cx="876935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1136650" y="6165850"/>
            <a:ext cx="0" cy="6921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1098550" y="6276975"/>
            <a:ext cx="71438" cy="714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741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43013" y="6346825"/>
            <a:ext cx="1352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r>
              <a:rPr lang="cs-CZ"/>
              <a:t>DISIG, a. s.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216150" y="476250"/>
            <a:ext cx="7689850" cy="504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9175" y="404813"/>
            <a:ext cx="7121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9175" y="2276475"/>
            <a:ext cx="7121525" cy="384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60613" y="6343650"/>
            <a:ext cx="23114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fld id="{CB6DEADA-97DF-4891-A30E-618F5BEC66E8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8763" y="6343650"/>
            <a:ext cx="2311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r>
              <a:rPr lang="cs-CZ"/>
              <a:t>str. </a:t>
            </a:r>
            <a:fld id="{E31F2EB6-836E-4380-93EC-8E68EA2CAC2A}" type="slidenum">
              <a:rPr lang="cs-CZ"/>
              <a:pPr/>
              <a:t>‹#›</a:t>
            </a:fld>
            <a:endParaRPr lang="cs-CZ"/>
          </a:p>
        </p:txBody>
      </p:sp>
      <p:pic>
        <p:nvPicPr>
          <p:cNvPr id="19463" name="Picture 7" descr="logobiel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8950" y="476250"/>
            <a:ext cx="1368425" cy="684213"/>
          </a:xfrm>
          <a:prstGeom prst="rect">
            <a:avLst/>
          </a:prstGeom>
          <a:noFill/>
        </p:spPr>
      </p:pic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2216150" y="6308725"/>
            <a:ext cx="768985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2216150" y="6165850"/>
            <a:ext cx="0" cy="6921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2178050" y="6276975"/>
            <a:ext cx="71438" cy="714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2289175" y="1557338"/>
            <a:ext cx="7121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cs-CZ" sz="3200" b="1">
                <a:solidFill>
                  <a:schemeClr val="tx2"/>
                </a:solidFill>
                <a:latin typeface="Trebuchet MS" pitchFamily="34" charset="0"/>
              </a:rPr>
              <a:t>Click to edit Master title style</a:t>
            </a: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2216150" y="2133600"/>
            <a:ext cx="768985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216150" y="476250"/>
            <a:ext cx="7689850" cy="504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9175" y="404813"/>
            <a:ext cx="7121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9175" y="1268413"/>
            <a:ext cx="71215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60613" y="6343650"/>
            <a:ext cx="23114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fld id="{9F2F7491-D8AA-4DA1-82B3-EEDEEDD29999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8763" y="6343650"/>
            <a:ext cx="2311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r>
              <a:rPr lang="cs-CZ"/>
              <a:t>str. </a:t>
            </a:r>
            <a:fld id="{0DB8C31D-FDCE-47B6-9609-92EBA7A34E72}" type="slidenum">
              <a:rPr lang="cs-CZ"/>
              <a:pPr/>
              <a:t>‹#›</a:t>
            </a:fld>
            <a:endParaRPr lang="cs-CZ"/>
          </a:p>
        </p:txBody>
      </p:sp>
      <p:pic>
        <p:nvPicPr>
          <p:cNvPr id="21511" name="Picture 7" descr="logobiel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8950" y="476250"/>
            <a:ext cx="1368425" cy="684213"/>
          </a:xfrm>
          <a:prstGeom prst="rect">
            <a:avLst/>
          </a:prstGeom>
          <a:noFill/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2216150" y="6308725"/>
            <a:ext cx="768985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2216150" y="6165850"/>
            <a:ext cx="0" cy="6921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2178050" y="6276975"/>
            <a:ext cx="71438" cy="714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297238" y="0"/>
            <a:ext cx="6608762" cy="17002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pic>
        <p:nvPicPr>
          <p:cNvPr id="24581" name="Picture 5" descr="si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13475" y="2320925"/>
            <a:ext cx="3692525" cy="4537075"/>
          </a:xfrm>
          <a:prstGeom prst="rect">
            <a:avLst/>
          </a:prstGeom>
          <a:noFill/>
        </p:spPr>
      </p:pic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3081338" y="5229225"/>
            <a:ext cx="6824662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3297238" y="5013325"/>
            <a:ext cx="0" cy="184467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3257550" y="5191125"/>
            <a:ext cx="71438" cy="714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3551238" y="3106738"/>
            <a:ext cx="44751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k-SK" sz="3200">
                <a:latin typeface="Trebuchet MS" pitchFamily="34" charset="0"/>
              </a:rPr>
              <a:t>Ďakujeme za pozornosť</a:t>
            </a:r>
            <a:endParaRPr lang="cs-CZ" sz="3200">
              <a:latin typeface="Trebuchet MS" pitchFamily="34" charset="0"/>
            </a:endParaRPr>
          </a:p>
        </p:txBody>
      </p:sp>
      <p:pic>
        <p:nvPicPr>
          <p:cNvPr id="24586" name="Picture 10" descr="logoseda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4825" y="188913"/>
            <a:ext cx="2628900" cy="1354137"/>
          </a:xfrm>
          <a:prstGeom prst="rect">
            <a:avLst/>
          </a:prstGeom>
          <a:noFill/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3584575" y="4929188"/>
            <a:ext cx="22320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sk-SK" sz="1400">
                <a:solidFill>
                  <a:schemeClr val="bg2"/>
                </a:solidFill>
                <a:latin typeface="Trebuchet MS" pitchFamily="34" charset="0"/>
              </a:rPr>
              <a:t>Disig, a. s.</a:t>
            </a:r>
          </a:p>
          <a:p>
            <a:pPr>
              <a:spcBef>
                <a:spcPct val="30000"/>
              </a:spcBef>
            </a:pPr>
            <a:r>
              <a:rPr lang="sk-SK" sz="1400">
                <a:solidFill>
                  <a:schemeClr val="bg2"/>
                </a:solidFill>
                <a:latin typeface="Trebuchet MS" pitchFamily="34" charset="0"/>
              </a:rPr>
              <a:t>Záhradnícka 151</a:t>
            </a:r>
          </a:p>
          <a:p>
            <a:pPr>
              <a:spcBef>
                <a:spcPct val="30000"/>
              </a:spcBef>
            </a:pPr>
            <a:r>
              <a:rPr lang="sk-SK" sz="1400">
                <a:solidFill>
                  <a:schemeClr val="bg2"/>
                </a:solidFill>
                <a:latin typeface="Trebuchet MS" pitchFamily="34" charset="0"/>
              </a:rPr>
              <a:t>821 08 Bratislava 2</a:t>
            </a:r>
          </a:p>
          <a:p>
            <a:pPr>
              <a:spcBef>
                <a:spcPct val="30000"/>
              </a:spcBef>
            </a:pPr>
            <a:r>
              <a:rPr lang="sk-SK" sz="1400">
                <a:solidFill>
                  <a:schemeClr val="bg2"/>
                </a:solidFill>
                <a:latin typeface="Trebuchet MS" pitchFamily="34" charset="0"/>
              </a:rPr>
              <a:t>tel.: 02/ 2085 0140</a:t>
            </a:r>
          </a:p>
          <a:p>
            <a:pPr>
              <a:spcBef>
                <a:spcPct val="30000"/>
              </a:spcBef>
            </a:pPr>
            <a:r>
              <a:rPr lang="sk-SK" sz="1400">
                <a:solidFill>
                  <a:schemeClr val="bg2"/>
                </a:solidFill>
                <a:latin typeface="Trebuchet MS" pitchFamily="34" charset="0"/>
              </a:rPr>
              <a:t>fax: 02/ 2085 0141</a:t>
            </a:r>
          </a:p>
          <a:p>
            <a:pPr>
              <a:spcBef>
                <a:spcPct val="30000"/>
              </a:spcBef>
            </a:pPr>
            <a:r>
              <a:rPr lang="sk-SK" sz="1400">
                <a:solidFill>
                  <a:schemeClr val="bg2"/>
                </a:solidFill>
                <a:latin typeface="Trebuchet MS" pitchFamily="34" charset="0"/>
              </a:rPr>
              <a:t>e-mail: disig</a:t>
            </a:r>
            <a:r>
              <a:rPr lang="en-US" sz="1400">
                <a:solidFill>
                  <a:schemeClr val="bg2"/>
                </a:solidFill>
                <a:latin typeface="Trebuchet MS" pitchFamily="34" charset="0"/>
              </a:rPr>
              <a:t>@</a:t>
            </a:r>
            <a:r>
              <a:rPr lang="sk-SK" sz="1400">
                <a:solidFill>
                  <a:schemeClr val="bg2"/>
                </a:solidFill>
                <a:latin typeface="Trebuchet MS" pitchFamily="34" charset="0"/>
              </a:rPr>
              <a:t>disig.sk</a:t>
            </a:r>
            <a:endParaRPr lang="cs-CZ" sz="1400">
              <a:solidFill>
                <a:schemeClr val="bg2"/>
              </a:solidFill>
              <a:latin typeface="Trebuchet MS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7918450" y="4926013"/>
            <a:ext cx="1585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sk-SK" sz="1600">
                <a:solidFill>
                  <a:schemeClr val="bg2"/>
                </a:solidFill>
                <a:latin typeface="Trebuchet MS" pitchFamily="34" charset="0"/>
              </a:rPr>
              <a:t>www.disig.sk</a:t>
            </a:r>
            <a:endParaRPr lang="cs-CZ" sz="1600">
              <a:solidFill>
                <a:schemeClr val="bg2"/>
              </a:solidFill>
              <a:latin typeface="Trebuchet MS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196975"/>
            <a:ext cx="3297238" cy="504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3297238" cy="1196975"/>
          </a:xfrm>
          <a:prstGeom prst="rect">
            <a:avLst/>
          </a:prstGeom>
          <a:solidFill>
            <a:srgbClr val="F7F5F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216150" y="476250"/>
            <a:ext cx="7689850" cy="504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9175" y="404813"/>
            <a:ext cx="7121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9175" y="2276475"/>
            <a:ext cx="7121525" cy="384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60613" y="6343650"/>
            <a:ext cx="23114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fld id="{8CD33D5E-AF4D-4AC0-B341-B64FB9548EE6}" type="datetime1">
              <a:rPr lang="cs-CZ"/>
              <a:pPr/>
              <a:t>19. 6. 2015</a:t>
            </a:fld>
            <a:endParaRPr lang="cs-CZ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8763" y="6343650"/>
            <a:ext cx="2311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r>
              <a:rPr lang="cs-CZ"/>
              <a:t>str. </a:t>
            </a:r>
            <a:fld id="{4C98D0FA-E07D-4A0B-A5F9-FC46F15E48CC}" type="slidenum">
              <a:rPr lang="cs-CZ"/>
              <a:pPr/>
              <a:t>‹#›</a:t>
            </a:fld>
            <a:endParaRPr lang="cs-CZ"/>
          </a:p>
        </p:txBody>
      </p:sp>
      <p:pic>
        <p:nvPicPr>
          <p:cNvPr id="34823" name="Picture 7" descr="logobiel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8950" y="476250"/>
            <a:ext cx="1368425" cy="684213"/>
          </a:xfrm>
          <a:prstGeom prst="rect">
            <a:avLst/>
          </a:prstGeom>
          <a:noFill/>
        </p:spPr>
      </p:pic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2216150" y="6308725"/>
            <a:ext cx="768985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2216150" y="6165850"/>
            <a:ext cx="0" cy="6921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2178050" y="6276975"/>
            <a:ext cx="71438" cy="714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7.png"/><Relationship Id="rId5" Type="http://schemas.openxmlformats.org/officeDocument/2006/relationships/hyperlink" Target="https://twitter.com/nheudecker/status/554852069308657664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adoop.apache.org/docs/current/hadoop-project-dist/hadoop-hdfs/HdfsDesign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adoop.apache.org/docs/current/hadoop-yarn/hadoop-yarn-site/YARN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ssues.apache.org/jira/secure/attachment/12660368/HDFSDataatRestEncryption.pdf" TargetMode="Externa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cs-CZ" dirty="0" smtClean="0"/>
              <a:t>ABIT 2015</a:t>
            </a:r>
            <a:endParaRPr lang="cs-CZ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3200" dirty="0" smtClean="0"/>
              <a:t>Big </a:t>
            </a:r>
            <a:r>
              <a:rPr lang="sk-SK" sz="3200" dirty="0" err="1" smtClean="0"/>
              <a:t>Data</a:t>
            </a:r>
            <a:r>
              <a:rPr lang="sk-SK" sz="3200" dirty="0" smtClean="0"/>
              <a:t>-riziká a príležitosti</a:t>
            </a:r>
            <a:endParaRPr lang="sk-SK" sz="3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Dušan Kotora,</a:t>
            </a:r>
            <a:r>
              <a:rPr lang="sk-SK" sz="900" dirty="0" smtClean="0"/>
              <a:t> CISA,CISSP-ISSAP,GCIA,GCIH,GWAPT,Togaf9 </a:t>
            </a:r>
            <a:r>
              <a:rPr lang="sk-SK" sz="900" dirty="0" err="1" smtClean="0"/>
              <a:t>Certified</a:t>
            </a:r>
            <a:endParaRPr lang="sk-SK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Agenda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</a:p>
          <a:p>
            <a:r>
              <a:rPr lang="sk-SK" dirty="0" smtClean="0"/>
              <a:t>Architektonické koncepty</a:t>
            </a:r>
          </a:p>
          <a:p>
            <a:pPr lvl="1"/>
            <a:r>
              <a:rPr lang="sk-SK" dirty="0" err="1" smtClean="0"/>
              <a:t>Hadoop,NOSQL</a:t>
            </a:r>
            <a:endParaRPr lang="sk-SK" dirty="0" smtClean="0"/>
          </a:p>
          <a:p>
            <a:r>
              <a:rPr lang="sk-SK" dirty="0" smtClean="0"/>
              <a:t>Prinášané Big </a:t>
            </a:r>
            <a:r>
              <a:rPr lang="sk-SK" dirty="0" err="1" smtClean="0"/>
              <a:t>challenges</a:t>
            </a:r>
            <a:endParaRPr lang="sk-SK" dirty="0" smtClean="0"/>
          </a:p>
          <a:p>
            <a:r>
              <a:rPr lang="sk-SK" dirty="0" smtClean="0"/>
              <a:t>Využite Big </a:t>
            </a:r>
            <a:r>
              <a:rPr lang="sk-SK" dirty="0" err="1" smtClean="0"/>
              <a:t>Data</a:t>
            </a:r>
            <a:r>
              <a:rPr lang="sk-SK" dirty="0" smtClean="0"/>
              <a:t> v bezpečnosti</a:t>
            </a:r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ABIT 2015</a:t>
            </a:r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818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9175" y="1556792"/>
            <a:ext cx="7121525" cy="3849688"/>
          </a:xfrm>
        </p:spPr>
        <p:txBody>
          <a:bodyPr/>
          <a:lstStyle/>
          <a:p>
            <a:pPr lvl="2"/>
            <a:r>
              <a:rPr lang="en-US" sz="2400" dirty="0" smtClean="0"/>
              <a:t>V</a:t>
            </a:r>
            <a:r>
              <a:rPr lang="sk-SK" sz="2400" dirty="0"/>
              <a:t> BD  platí pravidlo že nie sú pravidlá, ergo ustálený architektonický </a:t>
            </a:r>
            <a:r>
              <a:rPr lang="sk-SK" sz="2400" dirty="0" err="1"/>
              <a:t>pattern</a:t>
            </a:r>
            <a:r>
              <a:rPr lang="sk-SK" sz="2400" dirty="0"/>
              <a:t> </a:t>
            </a:r>
          </a:p>
          <a:p>
            <a:pPr lvl="2"/>
            <a:r>
              <a:rPr lang="sk-SK" sz="2400" dirty="0"/>
              <a:t>Vychádza to už zo samotnej definície BD rovnako konkrétnej a kontextovo nezávislej ako definícia </a:t>
            </a:r>
            <a:r>
              <a:rPr lang="sk-SK" sz="2400" dirty="0" smtClean="0"/>
              <a:t>šťastia:</a:t>
            </a:r>
            <a:endParaRPr lang="sk-SK" sz="2400" dirty="0"/>
          </a:p>
          <a:p>
            <a:pPr lvl="3"/>
            <a:r>
              <a:rPr lang="sk-SK" dirty="0"/>
              <a:t>„</a:t>
            </a:r>
            <a:r>
              <a:rPr lang="sk-SK" i="1" dirty="0"/>
              <a:t>Big </a:t>
            </a:r>
            <a:r>
              <a:rPr lang="sk-SK" i="1" dirty="0" err="1"/>
              <a:t>data</a:t>
            </a:r>
            <a:r>
              <a:rPr lang="sk-SK" i="1" dirty="0"/>
              <a:t> </a:t>
            </a:r>
            <a:r>
              <a:rPr lang="sk-SK" i="1" dirty="0" err="1"/>
              <a:t>is</a:t>
            </a:r>
            <a:r>
              <a:rPr lang="sk-SK" i="1" dirty="0"/>
              <a:t> </a:t>
            </a:r>
            <a:r>
              <a:rPr lang="sk-SK" i="1" dirty="0" err="1"/>
              <a:t>high</a:t>
            </a:r>
            <a:r>
              <a:rPr lang="sk-SK" i="1" dirty="0"/>
              <a:t> </a:t>
            </a:r>
            <a:r>
              <a:rPr lang="sk-SK" i="1" dirty="0" err="1"/>
              <a:t>volume</a:t>
            </a:r>
            <a:r>
              <a:rPr lang="sk-SK" i="1" dirty="0"/>
              <a:t>, </a:t>
            </a:r>
            <a:r>
              <a:rPr lang="sk-SK" i="1" dirty="0" err="1"/>
              <a:t>high</a:t>
            </a:r>
            <a:r>
              <a:rPr lang="sk-SK" i="1" dirty="0"/>
              <a:t> </a:t>
            </a:r>
            <a:r>
              <a:rPr lang="sk-SK" i="1" dirty="0" err="1"/>
              <a:t>velocity</a:t>
            </a:r>
            <a:r>
              <a:rPr lang="sk-SK" i="1" dirty="0"/>
              <a:t>, and/or </a:t>
            </a:r>
            <a:r>
              <a:rPr lang="sk-SK" i="1" dirty="0" err="1"/>
              <a:t>high</a:t>
            </a:r>
            <a:r>
              <a:rPr lang="sk-SK" i="1" dirty="0"/>
              <a:t> variety </a:t>
            </a:r>
            <a:r>
              <a:rPr lang="sk-SK" i="1" dirty="0" err="1"/>
              <a:t>information</a:t>
            </a:r>
            <a:r>
              <a:rPr lang="sk-SK" i="1" dirty="0"/>
              <a:t> </a:t>
            </a:r>
            <a:r>
              <a:rPr lang="sk-SK" i="1" dirty="0" err="1"/>
              <a:t>assets</a:t>
            </a:r>
            <a:r>
              <a:rPr lang="sk-SK" i="1" dirty="0"/>
              <a:t> </a:t>
            </a:r>
            <a:r>
              <a:rPr lang="sk-SK" i="1" dirty="0" err="1"/>
              <a:t>that</a:t>
            </a:r>
            <a:r>
              <a:rPr lang="sk-SK" i="1" dirty="0"/>
              <a:t> </a:t>
            </a:r>
            <a:r>
              <a:rPr lang="sk-SK" i="1" dirty="0" err="1"/>
              <a:t>require</a:t>
            </a:r>
            <a:r>
              <a:rPr lang="sk-SK" i="1" dirty="0"/>
              <a:t> new </a:t>
            </a:r>
            <a:r>
              <a:rPr lang="sk-SK" i="1" dirty="0" err="1"/>
              <a:t>forms</a:t>
            </a:r>
            <a:r>
              <a:rPr lang="sk-SK" i="1" dirty="0"/>
              <a:t> of </a:t>
            </a:r>
            <a:r>
              <a:rPr lang="sk-SK" i="1" dirty="0" err="1"/>
              <a:t>processing</a:t>
            </a:r>
            <a:r>
              <a:rPr lang="sk-SK" i="1" dirty="0"/>
              <a:t> to </a:t>
            </a:r>
            <a:r>
              <a:rPr lang="sk-SK" i="1" dirty="0" err="1"/>
              <a:t>enable</a:t>
            </a:r>
            <a:r>
              <a:rPr lang="sk-SK" i="1" dirty="0"/>
              <a:t> </a:t>
            </a:r>
            <a:r>
              <a:rPr lang="sk-SK" i="1" dirty="0" err="1"/>
              <a:t>enhanced</a:t>
            </a:r>
            <a:r>
              <a:rPr lang="sk-SK" i="1" dirty="0"/>
              <a:t> </a:t>
            </a:r>
            <a:r>
              <a:rPr lang="sk-SK" i="1" dirty="0" err="1"/>
              <a:t>decision</a:t>
            </a:r>
            <a:r>
              <a:rPr lang="sk-SK" i="1" dirty="0"/>
              <a:t> </a:t>
            </a:r>
            <a:r>
              <a:rPr lang="sk-SK" i="1" dirty="0" err="1"/>
              <a:t>making</a:t>
            </a:r>
            <a:r>
              <a:rPr lang="sk-SK" i="1" dirty="0"/>
              <a:t>, </a:t>
            </a:r>
            <a:r>
              <a:rPr lang="sk-SK" i="1" dirty="0" err="1"/>
              <a:t>insight</a:t>
            </a:r>
            <a:r>
              <a:rPr lang="sk-SK" i="1" dirty="0"/>
              <a:t> </a:t>
            </a:r>
            <a:r>
              <a:rPr lang="sk-SK" i="1" dirty="0" err="1"/>
              <a:t>discovery</a:t>
            </a:r>
            <a:r>
              <a:rPr lang="sk-SK" i="1" dirty="0"/>
              <a:t> and </a:t>
            </a:r>
            <a:r>
              <a:rPr lang="sk-SK" i="1" dirty="0" err="1"/>
              <a:t>process</a:t>
            </a:r>
            <a:r>
              <a:rPr lang="sk-SK" i="1" dirty="0"/>
              <a:t> </a:t>
            </a:r>
            <a:r>
              <a:rPr lang="sk-SK" i="1" dirty="0" err="1"/>
              <a:t>optimization</a:t>
            </a:r>
            <a:r>
              <a:rPr lang="sk-SK" dirty="0"/>
              <a:t>“  </a:t>
            </a:r>
            <a:r>
              <a:rPr lang="sk-SK" dirty="0" err="1"/>
              <a:t>Gartner</a:t>
            </a:r>
            <a:r>
              <a:rPr lang="sk-SK" dirty="0"/>
              <a:t>, 2012</a:t>
            </a:r>
          </a:p>
          <a:p>
            <a:pPr lvl="2"/>
            <a:r>
              <a:rPr lang="sk-SK" sz="2400" dirty="0" smtClean="0"/>
              <a:t>Preto pre materializáciu tejto éterickosti  </a:t>
            </a:r>
            <a:r>
              <a:rPr lang="sk-SK" sz="2400" dirty="0"/>
              <a:t>budú použité rozšírené </a:t>
            </a:r>
            <a:r>
              <a:rPr lang="sk-SK" sz="2400" dirty="0" err="1"/>
              <a:t>opensource</a:t>
            </a:r>
            <a:r>
              <a:rPr lang="sk-SK" sz="2400" dirty="0"/>
              <a:t> technológie</a:t>
            </a:r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28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9175" y="1556792"/>
            <a:ext cx="7121525" cy="3849688"/>
          </a:xfrm>
        </p:spPr>
        <p:txBody>
          <a:bodyPr/>
          <a:lstStyle/>
          <a:p>
            <a:pPr lvl="2"/>
            <a:r>
              <a:rPr lang="sk-SK" sz="2400" dirty="0" smtClean="0"/>
              <a:t> </a:t>
            </a:r>
            <a:r>
              <a:rPr lang="sk-SK" sz="2400" dirty="0"/>
              <a:t>BD sú príkladom toho </a:t>
            </a:r>
          </a:p>
          <a:p>
            <a:pPr lvl="3"/>
            <a:r>
              <a:rPr lang="sk-SK" dirty="0" smtClean="0"/>
              <a:t>Ako </a:t>
            </a:r>
            <a:r>
              <a:rPr lang="sk-SK" dirty="0"/>
              <a:t>sa bez zohľadnenia bezpečnosti použije technológia na iné veci ako bola </a:t>
            </a:r>
            <a:r>
              <a:rPr lang="sk-SK" dirty="0" smtClean="0"/>
              <a:t>navrhnutá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sk-SK" dirty="0" smtClean="0"/>
              <a:t>Pôvodný </a:t>
            </a:r>
            <a:r>
              <a:rPr lang="sk-SK" dirty="0"/>
              <a:t>účel -</a:t>
            </a:r>
            <a:r>
              <a:rPr lang="sk-SK" dirty="0" smtClean="0"/>
              <a:t> </a:t>
            </a:r>
            <a:r>
              <a:rPr lang="sk-SK" dirty="0"/>
              <a:t>rýchle prehľadávanie informácií o verejných stránkach v </a:t>
            </a:r>
            <a:r>
              <a:rPr lang="sk-SK" dirty="0" err="1"/>
              <a:t>google</a:t>
            </a:r>
            <a:r>
              <a:rPr lang="sk-SK" dirty="0"/>
              <a:t>, </a:t>
            </a:r>
            <a:endParaRPr lang="sk-SK" dirty="0" smtClean="0"/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sk-SK" dirty="0" smtClean="0"/>
              <a:t>2011- </a:t>
            </a:r>
            <a:r>
              <a:rPr lang="sk-SK" dirty="0"/>
              <a:t>rieši </a:t>
            </a:r>
            <a:r>
              <a:rPr lang="sk-SK" dirty="0" err="1"/>
              <a:t>fraudy</a:t>
            </a:r>
            <a:r>
              <a:rPr lang="sk-SK" dirty="0"/>
              <a:t> vo významnej </a:t>
            </a:r>
            <a:r>
              <a:rPr lang="sk-SK" dirty="0" smtClean="0"/>
              <a:t>banke </a:t>
            </a:r>
            <a:r>
              <a:rPr lang="sk-SK" dirty="0"/>
              <a:t>bez doplnenia </a:t>
            </a:r>
            <a:r>
              <a:rPr lang="sk-SK" dirty="0" err="1"/>
              <a:t>security</a:t>
            </a:r>
            <a:r>
              <a:rPr lang="sk-SK" dirty="0"/>
              <a:t> do </a:t>
            </a:r>
            <a:r>
              <a:rPr lang="sk-SK" dirty="0" err="1"/>
              <a:t>frameworku</a:t>
            </a:r>
            <a:r>
              <a:rPr lang="sk-SK" dirty="0"/>
              <a:t> a ďalšie a ďalšie implementácie s čoraz citlivejšími údajmi prichádzajú</a:t>
            </a:r>
          </a:p>
          <a:p>
            <a:pPr lvl="2"/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41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Úvod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9175" y="1556792"/>
            <a:ext cx="7121525" cy="3849688"/>
          </a:xfrm>
        </p:spPr>
        <p:txBody>
          <a:bodyPr/>
          <a:lstStyle/>
          <a:p>
            <a:pPr lvl="2"/>
            <a:r>
              <a:rPr lang="sk-SK" sz="2400" dirty="0" smtClean="0"/>
              <a:t> </a:t>
            </a:r>
            <a:r>
              <a:rPr lang="sk-SK" sz="2400" dirty="0"/>
              <a:t>BD sú príkladom </a:t>
            </a:r>
            <a:r>
              <a:rPr lang="sk-SK" sz="2400" dirty="0" smtClean="0"/>
              <a:t>toho</a:t>
            </a:r>
          </a:p>
          <a:p>
            <a:pPr lvl="3"/>
            <a:r>
              <a:rPr lang="sk-SK" dirty="0"/>
              <a:t>ako sa bezpečnosť zo strany používateľov stále...málo myslí</a:t>
            </a:r>
            <a:endParaRPr lang="sk-SK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5</a:t>
            </a:fld>
            <a:endParaRPr lang="cs-CZ"/>
          </a:p>
        </p:txBody>
      </p:sp>
      <p:grpSp>
        <p:nvGrpSpPr>
          <p:cNvPr id="12" name="Group 11"/>
          <p:cNvGrpSpPr/>
          <p:nvPr/>
        </p:nvGrpSpPr>
        <p:grpSpPr>
          <a:xfrm>
            <a:off x="26253" y="2704623"/>
            <a:ext cx="6730420" cy="3053408"/>
            <a:chOff x="26253" y="2704623"/>
            <a:chExt cx="6730420" cy="305340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253" y="2704623"/>
              <a:ext cx="5387132" cy="27406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8784" y="4365104"/>
              <a:ext cx="3747889" cy="100168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22894" y="5511810"/>
              <a:ext cx="35654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hlinkClick r:id="rId5"/>
                </a:rPr>
                <a:t>https://twitter.com/nheudecker/status/554852069308657664</a:t>
              </a:r>
              <a:endParaRPr lang="sk-SK" sz="10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34055" y="2715666"/>
            <a:ext cx="4125348" cy="4123610"/>
            <a:chOff x="5334055" y="2715666"/>
            <a:chExt cx="4125348" cy="412361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4587" y="2715666"/>
              <a:ext cx="3924816" cy="388168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5334055" y="6593055"/>
              <a:ext cx="12747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000" dirty="0">
                  <a:solidFill>
                    <a:srgbClr val="FF0000"/>
                  </a:solidFill>
                </a:rPr>
                <a:t>http://goo.gl/0yalNz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730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/>
              <a:t>str. </a:t>
            </a:r>
            <a:fld id="{E2550AE7-F9F2-4E57-AFFE-5600C28DE964}" type="slidenum">
              <a:rPr lang="cs-CZ"/>
              <a:pPr/>
              <a:t>6</a:t>
            </a:fld>
            <a:endParaRPr lang="cs-CZ"/>
          </a:p>
        </p:txBody>
      </p:sp>
      <p:sp>
        <p:nvSpPr>
          <p:cNvPr id="922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Architektúra </a:t>
            </a:r>
            <a:r>
              <a:rPr lang="sk-SK" dirty="0" err="1" smtClean="0"/>
              <a:t>Hadoop</a:t>
            </a:r>
            <a:r>
              <a:rPr lang="sk-SK" dirty="0" smtClean="0"/>
              <a:t>- Úvod</a:t>
            </a:r>
            <a:endParaRPr lang="sk-SK" dirty="0"/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1568625" y="1379512"/>
            <a:ext cx="7842076" cy="3849688"/>
          </a:xfrm>
        </p:spPr>
        <p:txBody>
          <a:bodyPr/>
          <a:lstStyle/>
          <a:p>
            <a:pPr lvl="2"/>
            <a:r>
              <a:rPr lang="sk-SK" sz="2400" dirty="0"/>
              <a:t>Inšpirovaný Google, </a:t>
            </a:r>
          </a:p>
          <a:p>
            <a:pPr lvl="2"/>
            <a:r>
              <a:rPr lang="sk-SK" sz="2400" dirty="0"/>
              <a:t>Hlavná myšlienka: Umožniť ukladanie a spracovávanie veľkého množstva dát s použitím bežných serverov a s použitím ich </a:t>
            </a:r>
            <a:r>
              <a:rPr lang="sk-SK" sz="2400" dirty="0" err="1"/>
              <a:t>storage</a:t>
            </a:r>
            <a:r>
              <a:rPr lang="sk-SK" sz="2400" dirty="0"/>
              <a:t> kapacity</a:t>
            </a:r>
          </a:p>
          <a:p>
            <a:pPr lvl="2"/>
            <a:r>
              <a:rPr lang="sk-SK" sz="2400" dirty="0"/>
              <a:t>H</a:t>
            </a:r>
            <a:r>
              <a:rPr lang="sk-SK" sz="2400" dirty="0" smtClean="0"/>
              <a:t>lavné </a:t>
            </a:r>
            <a:r>
              <a:rPr lang="sk-SK" sz="2400" dirty="0"/>
              <a:t>komponenty:</a:t>
            </a:r>
          </a:p>
          <a:p>
            <a:pPr lvl="3"/>
            <a:r>
              <a:rPr lang="sk-SK" dirty="0"/>
              <a:t>Distribuovaný </a:t>
            </a:r>
            <a:r>
              <a:rPr lang="sk-SK" dirty="0" err="1"/>
              <a:t>Filesystém</a:t>
            </a:r>
            <a:r>
              <a:rPr lang="sk-SK" dirty="0"/>
              <a:t>- HDFS</a:t>
            </a:r>
          </a:p>
          <a:p>
            <a:pPr lvl="3"/>
            <a:r>
              <a:rPr lang="sk-SK" dirty="0" err="1"/>
              <a:t>Resource</a:t>
            </a:r>
            <a:r>
              <a:rPr lang="sk-SK" dirty="0"/>
              <a:t> management a plánovanie úloh- YARN</a:t>
            </a:r>
          </a:p>
          <a:p>
            <a:pPr lvl="3"/>
            <a:r>
              <a:rPr lang="sk-SK" dirty="0" err="1"/>
              <a:t>Map</a:t>
            </a:r>
            <a:r>
              <a:rPr lang="sk-SK" dirty="0"/>
              <a:t> </a:t>
            </a:r>
            <a:r>
              <a:rPr lang="sk-SK" dirty="0" err="1"/>
              <a:t>Reduce</a:t>
            </a:r>
            <a:r>
              <a:rPr lang="sk-SK" dirty="0"/>
              <a:t>- programovací model  založený na YARN pre paralelné </a:t>
            </a:r>
            <a:r>
              <a:rPr lang="sk-SK" dirty="0" smtClean="0"/>
              <a:t>spracovávanie</a:t>
            </a:r>
          </a:p>
          <a:p>
            <a:pPr lvl="2"/>
            <a:r>
              <a:rPr lang="sk-SK" sz="2400" dirty="0"/>
              <a:t>Ďalšie súvisiace komponenty postavené nad </a:t>
            </a:r>
            <a:r>
              <a:rPr lang="sk-SK" sz="2400" dirty="0" smtClean="0"/>
              <a:t>hlavnými- </a:t>
            </a:r>
            <a:r>
              <a:rPr lang="sk-SK" sz="2400" dirty="0" err="1" smtClean="0"/>
              <a:t>Hive</a:t>
            </a:r>
            <a:r>
              <a:rPr lang="sk-SK" sz="2400" dirty="0" smtClean="0"/>
              <a:t> (DWH), HBASE(NOSQL),PIG, FLUME,SQOOP</a:t>
            </a:r>
            <a:r>
              <a:rPr lang="sk-SK" sz="2400" dirty="0" smtClean="0"/>
              <a:t>.</a:t>
            </a:r>
            <a:endParaRPr lang="sk-SK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830" y="908720"/>
            <a:ext cx="7744213" cy="5251409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/>
        </p:spPr>
      </p:pic>
    </p:spTree>
    <p:extLst>
      <p:ext uri="{BB962C8B-B14F-4D97-AF65-F5344CB8AC3E}">
        <p14:creationId xmlns:p14="http://schemas.microsoft.com/office/powerpoint/2010/main" val="331483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/>
              <a:t>str. </a:t>
            </a:r>
            <a:fld id="{3AF266E3-0859-44C4-91A7-911509B331DC}" type="slidenum">
              <a:rPr lang="cs-CZ"/>
              <a:pPr/>
              <a:t>7</a:t>
            </a:fld>
            <a:endParaRPr lang="cs-CZ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Architektúra </a:t>
            </a:r>
            <a:r>
              <a:rPr lang="sk-SK" dirty="0" err="1" smtClean="0"/>
              <a:t>Hadoop</a:t>
            </a:r>
            <a:r>
              <a:rPr lang="sk-SK" dirty="0" smtClean="0"/>
              <a:t>-HDFS</a:t>
            </a:r>
            <a:endParaRPr lang="sk-SK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16897" y="1557338"/>
            <a:ext cx="5976664" cy="4568825"/>
          </a:xfrm>
        </p:spPr>
        <p:txBody>
          <a:bodyPr/>
          <a:lstStyle/>
          <a:p>
            <a:pPr lvl="2"/>
            <a:r>
              <a:rPr lang="sk-SK" sz="2000" dirty="0" err="1" smtClean="0"/>
              <a:t>Master</a:t>
            </a:r>
            <a:r>
              <a:rPr lang="en-US" sz="2000" dirty="0" smtClean="0"/>
              <a:t> </a:t>
            </a:r>
            <a:r>
              <a:rPr lang="sk-SK" sz="2000" dirty="0"/>
              <a:t>/</a:t>
            </a:r>
            <a:r>
              <a:rPr lang="sk-SK" sz="2000" dirty="0" smtClean="0"/>
              <a:t> </a:t>
            </a:r>
            <a:r>
              <a:rPr lang="sk-SK" sz="2000" dirty="0" err="1"/>
              <a:t>worker</a:t>
            </a:r>
            <a:r>
              <a:rPr lang="sk-SK" sz="2000" dirty="0"/>
              <a:t> architektúra</a:t>
            </a:r>
          </a:p>
          <a:p>
            <a:pPr lvl="2"/>
            <a:r>
              <a:rPr lang="sk-SK" sz="2000" dirty="0"/>
              <a:t>Nerieši štruktúru ani typ ukladaných dát</a:t>
            </a:r>
          </a:p>
          <a:p>
            <a:pPr lvl="2"/>
            <a:r>
              <a:rPr lang="sk-SK" sz="2000" dirty="0" err="1"/>
              <a:t>Client</a:t>
            </a:r>
            <a:r>
              <a:rPr lang="sk-SK" sz="2000" dirty="0"/>
              <a:t> </a:t>
            </a:r>
            <a:r>
              <a:rPr lang="sk-SK" sz="2000" dirty="0" err="1" smtClean="0"/>
              <a:t>interaguje</a:t>
            </a:r>
            <a:r>
              <a:rPr lang="sk-SK" sz="2000" dirty="0" smtClean="0"/>
              <a:t> </a:t>
            </a:r>
            <a:r>
              <a:rPr lang="sk-SK" sz="2000" dirty="0"/>
              <a:t>priamo s </a:t>
            </a:r>
            <a:r>
              <a:rPr lang="sk-SK" sz="2000" dirty="0" err="1"/>
              <a:t>datanode</a:t>
            </a:r>
            <a:r>
              <a:rPr lang="sk-SK" sz="2000" dirty="0"/>
              <a:t> </a:t>
            </a:r>
            <a:r>
              <a:rPr lang="sk-SK" sz="2000" dirty="0" smtClean="0"/>
              <a:t>a</a:t>
            </a:r>
          </a:p>
          <a:p>
            <a:pPr marL="914400" lvl="2" indent="0">
              <a:buNone/>
            </a:pPr>
            <a:r>
              <a:rPr lang="sk-SK" sz="2000" dirty="0"/>
              <a:t> </a:t>
            </a:r>
            <a:r>
              <a:rPr lang="sk-SK" sz="2000" dirty="0" smtClean="0"/>
              <a:t>   </a:t>
            </a:r>
            <a:r>
              <a:rPr lang="sk-SK" sz="2000" dirty="0" err="1" smtClean="0"/>
              <a:t>Namenode</a:t>
            </a:r>
            <a:endParaRPr lang="sk-SK" sz="2000" dirty="0"/>
          </a:p>
          <a:p>
            <a:pPr lvl="2"/>
            <a:r>
              <a:rPr lang="sk-SK" sz="2000" dirty="0"/>
              <a:t>Súbor je rozdelený do blokov (</a:t>
            </a:r>
            <a:r>
              <a:rPr lang="sk-SK" sz="2000" dirty="0" smtClean="0"/>
              <a:t>64/128 MB), </a:t>
            </a:r>
          </a:p>
          <a:p>
            <a:pPr marL="914400" lvl="2" indent="0">
              <a:buNone/>
            </a:pPr>
            <a:r>
              <a:rPr lang="sk-SK" sz="2000" dirty="0"/>
              <a:t> </a:t>
            </a:r>
            <a:r>
              <a:rPr lang="sk-SK" sz="2000" dirty="0" smtClean="0"/>
              <a:t>   bloky </a:t>
            </a:r>
            <a:r>
              <a:rPr lang="sk-SK" sz="2000" dirty="0"/>
              <a:t>sú duplikované</a:t>
            </a:r>
          </a:p>
          <a:p>
            <a:pPr lvl="2"/>
            <a:r>
              <a:rPr lang="sk-SK" sz="2000" dirty="0"/>
              <a:t>Prístupové práva definované na </a:t>
            </a:r>
            <a:endParaRPr lang="sk-SK" sz="2000" dirty="0" smtClean="0"/>
          </a:p>
          <a:p>
            <a:pPr marL="914400" lvl="2" indent="0">
              <a:buNone/>
            </a:pPr>
            <a:r>
              <a:rPr lang="sk-SK" sz="2000" dirty="0"/>
              <a:t> </a:t>
            </a:r>
            <a:r>
              <a:rPr lang="sk-SK" sz="2000" dirty="0" smtClean="0"/>
              <a:t>   </a:t>
            </a:r>
            <a:r>
              <a:rPr lang="sk-SK" sz="2000" dirty="0" err="1" smtClean="0"/>
              <a:t>Namenode</a:t>
            </a:r>
            <a:endParaRPr lang="sk-SK" sz="2000" dirty="0"/>
          </a:p>
          <a:p>
            <a:pPr lvl="2"/>
            <a:r>
              <a:rPr lang="sk-SK" sz="2000" dirty="0" err="1"/>
              <a:t>Nody</a:t>
            </a:r>
            <a:r>
              <a:rPr lang="sk-SK" sz="2000" dirty="0"/>
              <a:t> sú typicky Linux</a:t>
            </a:r>
          </a:p>
          <a:p>
            <a:endParaRPr lang="sk-SK" dirty="0"/>
          </a:p>
        </p:txBody>
      </p:sp>
      <p:grpSp>
        <p:nvGrpSpPr>
          <p:cNvPr id="6" name="Group 5"/>
          <p:cNvGrpSpPr/>
          <p:nvPr/>
        </p:nvGrpSpPr>
        <p:grpSpPr>
          <a:xfrm>
            <a:off x="-686652" y="1561938"/>
            <a:ext cx="6882579" cy="4531005"/>
            <a:chOff x="-686652" y="1561938"/>
            <a:chExt cx="6882579" cy="453100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86652" y="1561938"/>
              <a:ext cx="5711660" cy="4099309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0" y="5815944"/>
              <a:ext cx="61959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200" u="sng" dirty="0">
                  <a:hlinkClick r:id="rId3"/>
                </a:rPr>
                <a:t>http://hadoop.apache.org/docs/current/hadoop-project-dist/hadoop-hdfs/HdfsDesign.html</a:t>
              </a:r>
              <a:endParaRPr lang="sk-SK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/>
              <a:t>str. </a:t>
            </a:r>
            <a:fld id="{C30E26DD-BD1F-47F8-A6E5-DEF30E0F3589}" type="slidenum">
              <a:rPr lang="cs-CZ"/>
              <a:pPr/>
              <a:t>8</a:t>
            </a:fld>
            <a:endParaRPr lang="cs-CZ"/>
          </a:p>
        </p:txBody>
      </p:sp>
      <p:sp>
        <p:nvSpPr>
          <p:cNvPr id="13336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Architektúra </a:t>
            </a:r>
            <a:r>
              <a:rPr lang="sk-SK" dirty="0" err="1" smtClean="0"/>
              <a:t>Hadoop</a:t>
            </a:r>
            <a:r>
              <a:rPr lang="sk-SK" dirty="0" smtClean="0"/>
              <a:t>-YARN</a:t>
            </a:r>
            <a:endParaRPr lang="sk-SK" dirty="0"/>
          </a:p>
        </p:txBody>
      </p:sp>
      <p:sp>
        <p:nvSpPr>
          <p:cNvPr id="13337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3800872" y="1268413"/>
            <a:ext cx="7121525" cy="4857750"/>
          </a:xfrm>
        </p:spPr>
        <p:txBody>
          <a:bodyPr/>
          <a:lstStyle/>
          <a:p>
            <a:pPr lvl="2"/>
            <a:r>
              <a:rPr lang="sk-SK" sz="2400" dirty="0" err="1"/>
              <a:t>Master</a:t>
            </a:r>
            <a:r>
              <a:rPr lang="sk-SK" sz="2400" dirty="0"/>
              <a:t> </a:t>
            </a:r>
            <a:r>
              <a:rPr lang="sk-SK" sz="2400" dirty="0" smtClean="0"/>
              <a:t>/ </a:t>
            </a:r>
            <a:r>
              <a:rPr lang="sk-SK" sz="2400" dirty="0" err="1" smtClean="0"/>
              <a:t>worker</a:t>
            </a:r>
            <a:r>
              <a:rPr lang="sk-SK" sz="2400" dirty="0" smtClean="0"/>
              <a:t> </a:t>
            </a:r>
            <a:r>
              <a:rPr lang="sk-SK" sz="2400" dirty="0"/>
              <a:t>architektúra</a:t>
            </a:r>
          </a:p>
          <a:p>
            <a:pPr lvl="2"/>
            <a:r>
              <a:rPr lang="sk-SK" sz="2400" dirty="0"/>
              <a:t>Kód beží pri dátach</a:t>
            </a:r>
          </a:p>
          <a:p>
            <a:pPr lvl="2"/>
            <a:r>
              <a:rPr lang="sk-SK" sz="2400" dirty="0"/>
              <a:t>Signifikantné zmeny v </a:t>
            </a:r>
            <a:r>
              <a:rPr lang="sk-SK" sz="2400" dirty="0" smtClean="0"/>
              <a:t>MR2</a:t>
            </a:r>
          </a:p>
          <a:p>
            <a:pPr marL="914400" lvl="2" indent="0">
              <a:buNone/>
            </a:pPr>
            <a:r>
              <a:rPr lang="sk-SK" sz="2400" dirty="0"/>
              <a:t> </a:t>
            </a:r>
            <a:r>
              <a:rPr lang="sk-SK" sz="2400" dirty="0" smtClean="0"/>
              <a:t>  </a:t>
            </a:r>
            <a:r>
              <a:rPr lang="sk-SK" sz="2400" dirty="0" err="1"/>
              <a:t>Resource</a:t>
            </a:r>
            <a:r>
              <a:rPr lang="sk-SK" sz="2400" dirty="0"/>
              <a:t> manager sa </a:t>
            </a:r>
            <a:r>
              <a:rPr lang="sk-SK" sz="2400" dirty="0" smtClean="0"/>
              <a:t>skladá z:</a:t>
            </a:r>
            <a:endParaRPr lang="sk-SK" sz="2400" dirty="0"/>
          </a:p>
          <a:p>
            <a:pPr lvl="3"/>
            <a:r>
              <a:rPr lang="sk-SK" u="sng" dirty="0" err="1" smtClean="0"/>
              <a:t>Schedulera</a:t>
            </a:r>
            <a:r>
              <a:rPr lang="sk-SK" dirty="0" smtClean="0"/>
              <a:t> - len prideľovanie </a:t>
            </a:r>
            <a:r>
              <a:rPr lang="sk-SK" dirty="0"/>
              <a:t>zdrojov</a:t>
            </a:r>
            <a:r>
              <a:rPr lang="sk-SK" dirty="0" smtClean="0"/>
              <a:t>,</a:t>
            </a:r>
          </a:p>
          <a:p>
            <a:pPr lvl="3"/>
            <a:r>
              <a:rPr lang="sk-SK" dirty="0" smtClean="0"/>
              <a:t> </a:t>
            </a:r>
            <a:r>
              <a:rPr lang="sk-SK" dirty="0"/>
              <a:t>komunikuje s </a:t>
            </a:r>
            <a:r>
              <a:rPr lang="sk-SK" dirty="0" err="1"/>
              <a:t>nodemanager</a:t>
            </a:r>
            <a:endParaRPr lang="sk-SK" dirty="0"/>
          </a:p>
          <a:p>
            <a:pPr lvl="3"/>
            <a:r>
              <a:rPr lang="sk-SK" u="sng" dirty="0" err="1"/>
              <a:t>Applications</a:t>
            </a:r>
            <a:r>
              <a:rPr lang="sk-SK" u="sng" dirty="0"/>
              <a:t> </a:t>
            </a:r>
            <a:r>
              <a:rPr lang="sk-SK" u="sng" dirty="0" smtClean="0"/>
              <a:t>managera </a:t>
            </a:r>
            <a:r>
              <a:rPr lang="sk-SK" dirty="0" smtClean="0"/>
              <a:t>- </a:t>
            </a:r>
            <a:r>
              <a:rPr lang="sk-SK" dirty="0"/>
              <a:t>akceptuje úlohy</a:t>
            </a:r>
            <a:r>
              <a:rPr lang="sk-SK" dirty="0" smtClean="0"/>
              <a:t>,</a:t>
            </a:r>
          </a:p>
          <a:p>
            <a:pPr lvl="3"/>
            <a:r>
              <a:rPr lang="sk-SK" dirty="0" smtClean="0"/>
              <a:t> </a:t>
            </a:r>
            <a:r>
              <a:rPr lang="sk-SK" dirty="0"/>
              <a:t>iniciuje rozbeh </a:t>
            </a:r>
            <a:r>
              <a:rPr lang="sk-SK" dirty="0" smtClean="0"/>
              <a:t>tzv. </a:t>
            </a:r>
            <a:r>
              <a:rPr lang="sk-SK" dirty="0" err="1"/>
              <a:t>Application</a:t>
            </a:r>
            <a:r>
              <a:rPr lang="sk-SK" dirty="0"/>
              <a:t> </a:t>
            </a:r>
            <a:r>
              <a:rPr lang="sk-SK" dirty="0" err="1"/>
              <a:t>master</a:t>
            </a:r>
            <a:r>
              <a:rPr lang="sk-SK" dirty="0"/>
              <a:t>-a, </a:t>
            </a:r>
          </a:p>
          <a:p>
            <a:endParaRPr lang="sk-SK" dirty="0"/>
          </a:p>
        </p:txBody>
      </p:sp>
      <p:grpSp>
        <p:nvGrpSpPr>
          <p:cNvPr id="6" name="Group 5"/>
          <p:cNvGrpSpPr/>
          <p:nvPr/>
        </p:nvGrpSpPr>
        <p:grpSpPr>
          <a:xfrm>
            <a:off x="-14488" y="1988840"/>
            <a:ext cx="5665141" cy="4137323"/>
            <a:chOff x="-14488" y="1988840"/>
            <a:chExt cx="5665141" cy="413732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4488" y="1988840"/>
              <a:ext cx="4954779" cy="3856657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-14488" y="5849164"/>
              <a:ext cx="56651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200" u="sng" dirty="0">
                  <a:hlinkClick r:id="rId3"/>
                </a:rPr>
                <a:t>http://hadoop.apache.org/docs/current/hadoop-yarn/hadoop-yarn-site/YARN.html</a:t>
              </a:r>
              <a:endParaRPr lang="sk-SK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Hadoop</a:t>
            </a:r>
            <a:r>
              <a:rPr lang="sk-SK" dirty="0" smtClean="0"/>
              <a:t>-vývoj bezpečnosti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650" y="1268760"/>
            <a:ext cx="8299450" cy="3849688"/>
          </a:xfrm>
        </p:spPr>
        <p:txBody>
          <a:bodyPr/>
          <a:lstStyle/>
          <a:p>
            <a:pPr fontAlgn="ctr"/>
            <a:r>
              <a:rPr lang="sk-SK" sz="2000" dirty="0" smtClean="0"/>
              <a:t>Akcent na </a:t>
            </a:r>
            <a:r>
              <a:rPr lang="en-US" sz="2000" dirty="0" err="1" smtClean="0"/>
              <a:t>bezpečnos</a:t>
            </a:r>
            <a:r>
              <a:rPr lang="sk-SK" sz="2000" dirty="0" smtClean="0"/>
              <a:t>ť</a:t>
            </a:r>
            <a:r>
              <a:rPr lang="en-US" sz="2000" dirty="0" smtClean="0"/>
              <a:t> </a:t>
            </a:r>
            <a:r>
              <a:rPr lang="en-US" sz="2000" dirty="0" err="1" smtClean="0"/>
              <a:t>napr</a:t>
            </a:r>
            <a:r>
              <a:rPr lang="sk-SK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 err="1"/>
              <a:t>ochrana</a:t>
            </a:r>
            <a:r>
              <a:rPr lang="en-US" sz="2000" dirty="0"/>
              <a:t> </a:t>
            </a:r>
            <a:r>
              <a:rPr lang="en-US" sz="2000" dirty="0" err="1"/>
              <a:t>internej</a:t>
            </a:r>
            <a:r>
              <a:rPr lang="en-US" sz="2000" dirty="0"/>
              <a:t> </a:t>
            </a:r>
            <a:r>
              <a:rPr lang="en-US" sz="2000" dirty="0" err="1"/>
              <a:t>komunikácie</a:t>
            </a:r>
            <a:r>
              <a:rPr lang="en-US" sz="2000" dirty="0"/>
              <a:t> a </a:t>
            </a:r>
            <a:r>
              <a:rPr lang="en-US" sz="2000" dirty="0" err="1"/>
              <a:t>komunikácie</a:t>
            </a:r>
            <a:r>
              <a:rPr lang="en-US" sz="2000" dirty="0"/>
              <a:t> s </a:t>
            </a:r>
            <a:r>
              <a:rPr lang="en-US" sz="2000" dirty="0" err="1" smtClean="0"/>
              <a:t>clientom</a:t>
            </a:r>
            <a:r>
              <a:rPr lang="sk-SK" sz="2000" dirty="0" smtClean="0"/>
              <a:t>, najnovšie (</a:t>
            </a:r>
            <a:r>
              <a:rPr lang="sk-SK" sz="2000" dirty="0" err="1" smtClean="0"/>
              <a:t>Hadoop</a:t>
            </a:r>
            <a:r>
              <a:rPr lang="sk-SK" sz="2000" dirty="0" smtClean="0"/>
              <a:t> </a:t>
            </a:r>
            <a:r>
              <a:rPr lang="sk-SK" sz="2000" dirty="0" err="1" smtClean="0"/>
              <a:t>release</a:t>
            </a:r>
            <a:r>
              <a:rPr lang="sk-SK" sz="2000" dirty="0" smtClean="0"/>
              <a:t> notes):</a:t>
            </a:r>
            <a:endParaRPr lang="sk-SK" sz="2000" dirty="0"/>
          </a:p>
          <a:p>
            <a:pPr fontAlgn="ctr"/>
            <a:r>
              <a:rPr lang="sk-SK" sz="2000" dirty="0" smtClean="0">
                <a:solidFill>
                  <a:srgbClr val="FF0000"/>
                </a:solidFill>
              </a:rPr>
              <a:t>07 </a:t>
            </a:r>
            <a:r>
              <a:rPr lang="sk-SK" sz="2000" dirty="0" err="1">
                <a:solidFill>
                  <a:srgbClr val="FF0000"/>
                </a:solidFill>
              </a:rPr>
              <a:t>April</a:t>
            </a:r>
            <a:r>
              <a:rPr lang="sk-SK" sz="2000" dirty="0">
                <a:solidFill>
                  <a:srgbClr val="FF0000"/>
                </a:solidFill>
              </a:rPr>
              <a:t>, </a:t>
            </a:r>
            <a:r>
              <a:rPr lang="sk-SK" sz="2000" dirty="0" smtClean="0">
                <a:solidFill>
                  <a:srgbClr val="FF0000"/>
                </a:solidFill>
              </a:rPr>
              <a:t>2014:release 2.4.0</a:t>
            </a:r>
            <a:r>
              <a:rPr lang="sk-SK" sz="2000" dirty="0" smtClean="0"/>
              <a:t> </a:t>
            </a:r>
            <a:endParaRPr lang="sk-SK" sz="2000" dirty="0"/>
          </a:p>
          <a:p>
            <a:pPr lvl="1" fontAlgn="ctr"/>
            <a:r>
              <a:rPr lang="sk-SK" sz="2000" dirty="0"/>
              <a:t>Support </a:t>
            </a:r>
            <a:r>
              <a:rPr lang="sk-SK" sz="2000" dirty="0" err="1"/>
              <a:t>for</a:t>
            </a:r>
            <a:r>
              <a:rPr lang="sk-SK" sz="2000" dirty="0"/>
              <a:t> Access </a:t>
            </a:r>
            <a:r>
              <a:rPr lang="sk-SK" sz="2000" dirty="0" err="1"/>
              <a:t>Control</a:t>
            </a:r>
            <a:r>
              <a:rPr lang="sk-SK" sz="2000" dirty="0"/>
              <a:t> </a:t>
            </a:r>
            <a:r>
              <a:rPr lang="sk-SK" sz="2000" dirty="0" err="1"/>
              <a:t>Lists</a:t>
            </a:r>
            <a:r>
              <a:rPr lang="sk-SK" sz="2000" dirty="0"/>
              <a:t> in HDFS</a:t>
            </a:r>
          </a:p>
          <a:p>
            <a:pPr lvl="2" fontAlgn="ctr"/>
            <a:r>
              <a:rPr lang="sk-SK" sz="2000" dirty="0"/>
              <a:t>Dovtedy boli iba klasické </a:t>
            </a:r>
            <a:r>
              <a:rPr lang="sk-SK" sz="2000" dirty="0" err="1"/>
              <a:t>unix</a:t>
            </a:r>
            <a:r>
              <a:rPr lang="sk-SK" sz="2000" dirty="0"/>
              <a:t> </a:t>
            </a:r>
            <a:r>
              <a:rPr lang="sk-SK" sz="2000" dirty="0" err="1"/>
              <a:t>like</a:t>
            </a:r>
            <a:r>
              <a:rPr lang="sk-SK" sz="2000" dirty="0"/>
              <a:t> </a:t>
            </a:r>
            <a:r>
              <a:rPr lang="sk-SK" sz="2000" dirty="0" err="1"/>
              <a:t>permisisons</a:t>
            </a:r>
            <a:r>
              <a:rPr lang="sk-SK" sz="2000" dirty="0"/>
              <a:t> OGO na </a:t>
            </a:r>
            <a:r>
              <a:rPr lang="sk-SK" sz="2000" dirty="0" err="1" smtClean="0"/>
              <a:t>file</a:t>
            </a:r>
            <a:endParaRPr lang="sk-SK" sz="2000" dirty="0"/>
          </a:p>
          <a:p>
            <a:pPr fontAlgn="ctr"/>
            <a:r>
              <a:rPr lang="sk-SK" sz="2000" dirty="0">
                <a:solidFill>
                  <a:srgbClr val="FF0000"/>
                </a:solidFill>
              </a:rPr>
              <a:t>30 </a:t>
            </a:r>
            <a:r>
              <a:rPr lang="sk-SK" sz="2000" dirty="0" err="1">
                <a:solidFill>
                  <a:srgbClr val="FF0000"/>
                </a:solidFill>
              </a:rPr>
              <a:t>June</a:t>
            </a:r>
            <a:r>
              <a:rPr lang="sk-SK" sz="2000" dirty="0">
                <a:solidFill>
                  <a:srgbClr val="FF0000"/>
                </a:solidFill>
              </a:rPr>
              <a:t>, 2014: </a:t>
            </a:r>
            <a:r>
              <a:rPr lang="sk-SK" sz="2000" dirty="0" err="1">
                <a:solidFill>
                  <a:srgbClr val="FF0000"/>
                </a:solidFill>
              </a:rPr>
              <a:t>Release</a:t>
            </a:r>
            <a:r>
              <a:rPr lang="sk-SK" sz="2000" dirty="0">
                <a:solidFill>
                  <a:srgbClr val="FF0000"/>
                </a:solidFill>
              </a:rPr>
              <a:t> 2.4.1 </a:t>
            </a:r>
            <a:r>
              <a:rPr lang="sk-SK" sz="2000" dirty="0" err="1">
                <a:solidFill>
                  <a:srgbClr val="FF0000"/>
                </a:solidFill>
              </a:rPr>
              <a:t>available</a:t>
            </a:r>
            <a:endParaRPr lang="sk-SK" sz="2000" dirty="0">
              <a:solidFill>
                <a:srgbClr val="FF0000"/>
              </a:solidFill>
            </a:endParaRPr>
          </a:p>
          <a:p>
            <a:pPr lvl="1" fontAlgn="ctr"/>
            <a:r>
              <a:rPr lang="sk-SK" sz="2000" dirty="0" err="1"/>
              <a:t>Add</a:t>
            </a:r>
            <a:r>
              <a:rPr lang="sk-SK" sz="2000" dirty="0"/>
              <a:t> </a:t>
            </a:r>
            <a:r>
              <a:rPr lang="sk-SK" sz="2000" dirty="0" err="1"/>
              <a:t>privilege</a:t>
            </a:r>
            <a:r>
              <a:rPr lang="sk-SK" sz="2000" dirty="0"/>
              <a:t> </a:t>
            </a:r>
            <a:r>
              <a:rPr lang="sk-SK" sz="2000" dirty="0" err="1"/>
              <a:t>checks</a:t>
            </a:r>
            <a:r>
              <a:rPr lang="sk-SK" sz="2000" dirty="0"/>
              <a:t> to HDFS admin </a:t>
            </a:r>
            <a:r>
              <a:rPr lang="sk-SK" sz="2000" dirty="0" err="1"/>
              <a:t>sub-commands</a:t>
            </a:r>
            <a:r>
              <a:rPr lang="sk-SK" sz="2000" dirty="0"/>
              <a:t> </a:t>
            </a:r>
            <a:r>
              <a:rPr lang="sk-SK" sz="2000" dirty="0" err="1"/>
              <a:t>refreshNamenodes</a:t>
            </a:r>
            <a:r>
              <a:rPr lang="sk-SK" sz="2000" dirty="0"/>
              <a:t>, </a:t>
            </a:r>
            <a:r>
              <a:rPr lang="sk-SK" sz="2000" dirty="0" err="1"/>
              <a:t>deleteBlockPool</a:t>
            </a:r>
            <a:r>
              <a:rPr lang="sk-SK" sz="2000" dirty="0"/>
              <a:t> and </a:t>
            </a:r>
            <a:r>
              <a:rPr lang="sk-SK" sz="2000" dirty="0" err="1"/>
              <a:t>shutdownDatanode</a:t>
            </a:r>
            <a:endParaRPr lang="sk-SK" sz="2000" dirty="0"/>
          </a:p>
          <a:p>
            <a:pPr fontAlgn="ctr"/>
            <a:r>
              <a:rPr lang="sk-SK" sz="2000" dirty="0">
                <a:solidFill>
                  <a:srgbClr val="FF0000"/>
                </a:solidFill>
              </a:rPr>
              <a:t>11 August, 2014: </a:t>
            </a:r>
            <a:r>
              <a:rPr lang="sk-SK" sz="2000" dirty="0" err="1">
                <a:solidFill>
                  <a:srgbClr val="FF0000"/>
                </a:solidFill>
              </a:rPr>
              <a:t>Release</a:t>
            </a:r>
            <a:r>
              <a:rPr lang="sk-SK" sz="2000" dirty="0">
                <a:solidFill>
                  <a:srgbClr val="FF0000"/>
                </a:solidFill>
              </a:rPr>
              <a:t> 2.5.0 </a:t>
            </a:r>
            <a:r>
              <a:rPr lang="sk-SK" sz="2000" dirty="0" err="1">
                <a:solidFill>
                  <a:srgbClr val="FF0000"/>
                </a:solidFill>
              </a:rPr>
              <a:t>available</a:t>
            </a:r>
            <a:endParaRPr lang="sk-SK" sz="2000" dirty="0">
              <a:solidFill>
                <a:srgbClr val="FF0000"/>
              </a:solidFill>
            </a:endParaRPr>
          </a:p>
          <a:p>
            <a:pPr lvl="1" fontAlgn="ctr"/>
            <a:r>
              <a:rPr lang="sk-SK" sz="2000" dirty="0" err="1"/>
              <a:t>Authentication</a:t>
            </a:r>
            <a:r>
              <a:rPr lang="sk-SK" sz="2000" dirty="0"/>
              <a:t> </a:t>
            </a:r>
            <a:r>
              <a:rPr lang="sk-SK" sz="2000" dirty="0" err="1"/>
              <a:t>improvements</a:t>
            </a:r>
            <a:r>
              <a:rPr lang="sk-SK" sz="2000" dirty="0"/>
              <a:t> </a:t>
            </a:r>
            <a:r>
              <a:rPr lang="sk-SK" sz="2000" dirty="0" err="1"/>
              <a:t>when</a:t>
            </a:r>
            <a:r>
              <a:rPr lang="sk-SK" sz="2000" dirty="0"/>
              <a:t> </a:t>
            </a:r>
            <a:r>
              <a:rPr lang="sk-SK" sz="2000" dirty="0" err="1"/>
              <a:t>using</a:t>
            </a:r>
            <a:r>
              <a:rPr lang="sk-SK" sz="2000" dirty="0"/>
              <a:t> </a:t>
            </a:r>
            <a:r>
              <a:rPr lang="sk-SK" sz="2000" dirty="0" err="1"/>
              <a:t>an</a:t>
            </a:r>
            <a:r>
              <a:rPr lang="sk-SK" sz="2000" dirty="0"/>
              <a:t> HTTP proxy server</a:t>
            </a:r>
          </a:p>
          <a:p>
            <a:pPr lvl="1" fontAlgn="ctr"/>
            <a:r>
              <a:rPr lang="sk-SK" sz="2000" dirty="0" err="1"/>
              <a:t>Kerberos</a:t>
            </a:r>
            <a:r>
              <a:rPr lang="sk-SK" sz="2000" dirty="0"/>
              <a:t> </a:t>
            </a:r>
            <a:r>
              <a:rPr lang="sk-SK" sz="2000" dirty="0" err="1"/>
              <a:t>integration</a:t>
            </a:r>
            <a:r>
              <a:rPr lang="sk-SK" sz="2000" dirty="0"/>
              <a:t> </a:t>
            </a:r>
            <a:r>
              <a:rPr lang="sk-SK" sz="2000" dirty="0" err="1"/>
              <a:t>for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YARN's</a:t>
            </a:r>
            <a:r>
              <a:rPr lang="sk-SK" sz="2000" dirty="0"/>
              <a:t> </a:t>
            </a:r>
            <a:r>
              <a:rPr lang="sk-SK" sz="2000" dirty="0" err="1"/>
              <a:t>timeline</a:t>
            </a:r>
            <a:r>
              <a:rPr lang="sk-SK" sz="2000" dirty="0"/>
              <a:t> </a:t>
            </a:r>
            <a:r>
              <a:rPr lang="sk-SK" sz="2000" dirty="0" err="1"/>
              <a:t>store</a:t>
            </a:r>
            <a:endParaRPr lang="sk-SK" sz="2000" dirty="0"/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270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Hadoop</a:t>
            </a:r>
            <a:r>
              <a:rPr lang="sk-SK" dirty="0" smtClean="0"/>
              <a:t>-vývoj bezpečnosti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975" y="1268760"/>
            <a:ext cx="8299450" cy="3849688"/>
          </a:xfrm>
        </p:spPr>
        <p:txBody>
          <a:bodyPr/>
          <a:lstStyle/>
          <a:p>
            <a:pPr fontAlgn="ctr"/>
            <a:r>
              <a:rPr lang="sk-SK" sz="2000" dirty="0" smtClean="0">
                <a:solidFill>
                  <a:srgbClr val="FF0000"/>
                </a:solidFill>
              </a:rPr>
              <a:t>18 </a:t>
            </a:r>
            <a:r>
              <a:rPr lang="sk-SK" sz="2000" dirty="0">
                <a:solidFill>
                  <a:srgbClr val="FF0000"/>
                </a:solidFill>
              </a:rPr>
              <a:t>November, 2014: </a:t>
            </a:r>
            <a:r>
              <a:rPr lang="sk-SK" sz="2000" dirty="0" err="1">
                <a:solidFill>
                  <a:srgbClr val="FF0000"/>
                </a:solidFill>
              </a:rPr>
              <a:t>Release</a:t>
            </a:r>
            <a:r>
              <a:rPr lang="sk-SK" sz="2000" dirty="0">
                <a:solidFill>
                  <a:srgbClr val="FF0000"/>
                </a:solidFill>
              </a:rPr>
              <a:t> 2.6.0 </a:t>
            </a:r>
            <a:r>
              <a:rPr lang="sk-SK" sz="2000" dirty="0" err="1">
                <a:solidFill>
                  <a:srgbClr val="FF0000"/>
                </a:solidFill>
              </a:rPr>
              <a:t>available</a:t>
            </a:r>
            <a:endParaRPr lang="sk-SK" sz="2000" dirty="0">
              <a:solidFill>
                <a:srgbClr val="FF0000"/>
              </a:solidFill>
            </a:endParaRPr>
          </a:p>
          <a:p>
            <a:pPr lvl="1" fontAlgn="ctr"/>
            <a:r>
              <a:rPr lang="sk-SK" sz="2000" dirty="0" err="1"/>
              <a:t>Hadoop</a:t>
            </a:r>
            <a:r>
              <a:rPr lang="sk-SK" sz="2000" dirty="0"/>
              <a:t> </a:t>
            </a:r>
            <a:r>
              <a:rPr lang="sk-SK" sz="2000" dirty="0" err="1"/>
              <a:t>Common</a:t>
            </a:r>
            <a:endParaRPr lang="sk-SK" sz="2000" dirty="0"/>
          </a:p>
          <a:p>
            <a:pPr lvl="2" fontAlgn="ctr"/>
            <a:r>
              <a:rPr lang="sk-SK" sz="2000" dirty="0"/>
              <a:t>HADOOP-10433 - </a:t>
            </a:r>
            <a:r>
              <a:rPr lang="sk-SK" sz="2000" dirty="0" err="1"/>
              <a:t>Key</a:t>
            </a:r>
            <a:r>
              <a:rPr lang="sk-SK" sz="2000" dirty="0"/>
              <a:t> management server (</a:t>
            </a:r>
            <a:r>
              <a:rPr lang="sk-SK" sz="2000" dirty="0" smtClean="0"/>
              <a:t>beta)</a:t>
            </a:r>
            <a:endParaRPr lang="sk-SK" sz="2000" dirty="0"/>
          </a:p>
          <a:p>
            <a:pPr lvl="2" fontAlgn="ctr"/>
            <a:r>
              <a:rPr lang="sk-SK" sz="2000" dirty="0"/>
              <a:t>HADOOP-10607 - </a:t>
            </a:r>
            <a:r>
              <a:rPr lang="sk-SK" sz="2000" dirty="0" err="1"/>
              <a:t>Credential</a:t>
            </a:r>
            <a:r>
              <a:rPr lang="sk-SK" sz="2000" dirty="0"/>
              <a:t> </a:t>
            </a:r>
            <a:r>
              <a:rPr lang="sk-SK" sz="2000" dirty="0" err="1"/>
              <a:t>provider</a:t>
            </a:r>
            <a:r>
              <a:rPr lang="sk-SK" sz="2000" dirty="0"/>
              <a:t> (beta)</a:t>
            </a:r>
          </a:p>
          <a:p>
            <a:pPr lvl="1" fontAlgn="ctr"/>
            <a:r>
              <a:rPr lang="sk-SK" sz="2000" dirty="0" err="1"/>
              <a:t>Hadoop</a:t>
            </a:r>
            <a:r>
              <a:rPr lang="sk-SK" sz="2000" dirty="0"/>
              <a:t> HDFS</a:t>
            </a:r>
          </a:p>
          <a:p>
            <a:pPr lvl="2" fontAlgn="ctr"/>
            <a:r>
              <a:rPr lang="sk-SK" sz="2000" dirty="0"/>
              <a:t>HDFS-6134 - Transparent </a:t>
            </a:r>
            <a:r>
              <a:rPr lang="sk-SK" sz="2000" dirty="0" err="1"/>
              <a:t>data</a:t>
            </a:r>
            <a:r>
              <a:rPr lang="sk-SK" sz="2000" dirty="0"/>
              <a:t> at rest </a:t>
            </a:r>
            <a:r>
              <a:rPr lang="sk-SK" sz="2000" dirty="0" err="1"/>
              <a:t>encryption</a:t>
            </a:r>
            <a:r>
              <a:rPr lang="sk-SK" sz="2000" dirty="0"/>
              <a:t> (beta) (</a:t>
            </a:r>
            <a:r>
              <a:rPr lang="sk-SK" sz="2000" u="sng" dirty="0">
                <a:hlinkClick r:id="rId2"/>
              </a:rPr>
              <a:t>https://issues.apache.org/jira/secure/attachment/12660368/HDFSDataatRestEncryption.pdf</a:t>
            </a:r>
            <a:r>
              <a:rPr lang="sk-SK" sz="2000" dirty="0"/>
              <a:t> )</a:t>
            </a:r>
          </a:p>
          <a:p>
            <a:pPr lvl="2" fontAlgn="ctr"/>
            <a:r>
              <a:rPr lang="sk-SK" sz="2000" dirty="0"/>
              <a:t>HDFS-2856 - </a:t>
            </a:r>
            <a:r>
              <a:rPr lang="sk-SK" sz="2000" dirty="0" err="1"/>
              <a:t>Operating</a:t>
            </a:r>
            <a:r>
              <a:rPr lang="sk-SK" sz="2000" dirty="0"/>
              <a:t> </a:t>
            </a:r>
            <a:r>
              <a:rPr lang="sk-SK" sz="2000" dirty="0" err="1"/>
              <a:t>secure</a:t>
            </a:r>
            <a:r>
              <a:rPr lang="sk-SK" sz="2000" dirty="0"/>
              <a:t> </a:t>
            </a:r>
            <a:r>
              <a:rPr lang="sk-SK" sz="2000" dirty="0" err="1"/>
              <a:t>DataNode</a:t>
            </a:r>
            <a:r>
              <a:rPr lang="sk-SK" sz="2000" dirty="0"/>
              <a:t> </a:t>
            </a:r>
            <a:r>
              <a:rPr lang="sk-SK" sz="2000" dirty="0" err="1"/>
              <a:t>without</a:t>
            </a:r>
            <a:r>
              <a:rPr lang="sk-SK" sz="2000" dirty="0"/>
              <a:t> </a:t>
            </a:r>
            <a:r>
              <a:rPr lang="sk-SK" sz="2000" dirty="0" err="1"/>
              <a:t>requiring</a:t>
            </a:r>
            <a:r>
              <a:rPr lang="sk-SK" sz="2000" dirty="0"/>
              <a:t> </a:t>
            </a:r>
            <a:r>
              <a:rPr lang="sk-SK" sz="2000" dirty="0" err="1"/>
              <a:t>root</a:t>
            </a:r>
            <a:r>
              <a:rPr lang="sk-SK" sz="2000" dirty="0"/>
              <a:t> </a:t>
            </a:r>
            <a:r>
              <a:rPr lang="sk-SK" sz="2000" dirty="0" err="1"/>
              <a:t>access</a:t>
            </a:r>
            <a:endParaRPr lang="sk-SK" sz="2000" dirty="0"/>
          </a:p>
          <a:p>
            <a:pPr lvl="2" fontAlgn="ctr"/>
            <a:r>
              <a:rPr lang="sk-SK" sz="2000" dirty="0"/>
              <a:t>HDFS-6606 - AES </a:t>
            </a:r>
            <a:r>
              <a:rPr lang="sk-SK" sz="2000" dirty="0" err="1"/>
              <a:t>support</a:t>
            </a:r>
            <a:r>
              <a:rPr lang="sk-SK" sz="2000" dirty="0"/>
              <a:t> </a:t>
            </a:r>
            <a:r>
              <a:rPr lang="sk-SK" sz="2000" dirty="0" err="1"/>
              <a:t>for</a:t>
            </a:r>
            <a:r>
              <a:rPr lang="sk-SK" sz="2000" dirty="0"/>
              <a:t> </a:t>
            </a:r>
            <a:r>
              <a:rPr lang="sk-SK" sz="2000" dirty="0" err="1"/>
              <a:t>faster</a:t>
            </a:r>
            <a:r>
              <a:rPr lang="sk-SK" sz="2000" dirty="0"/>
              <a:t> </a:t>
            </a:r>
            <a:r>
              <a:rPr lang="sk-SK" sz="2000" dirty="0" err="1"/>
              <a:t>wire</a:t>
            </a:r>
            <a:r>
              <a:rPr lang="sk-SK" sz="2000" dirty="0"/>
              <a:t> </a:t>
            </a:r>
            <a:r>
              <a:rPr lang="sk-SK" sz="2000" dirty="0" err="1"/>
              <a:t>encryption</a:t>
            </a:r>
            <a:r>
              <a:rPr lang="sk-SK" sz="2000" dirty="0"/>
              <a:t>- </a:t>
            </a:r>
          </a:p>
          <a:p>
            <a:pPr lvl="3" fontAlgn="ctr"/>
            <a:r>
              <a:rPr lang="sk-SK" dirty="0"/>
              <a:t>Nahradil 3DES a RC4</a:t>
            </a:r>
          </a:p>
          <a:p>
            <a:pPr fontAlgn="ctr"/>
            <a:r>
              <a:rPr lang="en-US" sz="2000" dirty="0">
                <a:solidFill>
                  <a:srgbClr val="FF0000"/>
                </a:solidFill>
              </a:rPr>
              <a:t>21 April 2015: Release 2.7.0 available- </a:t>
            </a:r>
            <a:r>
              <a:rPr lang="en-US" sz="2000" dirty="0"/>
              <a:t>This release</a:t>
            </a:r>
            <a:r>
              <a:rPr lang="en-US" sz="2000" u="sng" dirty="0"/>
              <a:t> is not yet ready for production </a:t>
            </a:r>
            <a:r>
              <a:rPr lang="en-US" sz="2000" u="sng" dirty="0" smtClean="0"/>
              <a:t>use</a:t>
            </a:r>
            <a:r>
              <a:rPr lang="sk-SK" sz="2000" dirty="0"/>
              <a:t>-</a:t>
            </a:r>
            <a:r>
              <a:rPr lang="en-US" sz="2000" dirty="0" smtClean="0"/>
              <a:t>No </a:t>
            </a:r>
            <a:r>
              <a:rPr lang="en-US" sz="2000" dirty="0"/>
              <a:t>new significant sec feats</a:t>
            </a:r>
            <a:endParaRPr lang="sk-SK" sz="2000" dirty="0"/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32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689" y="404813"/>
            <a:ext cx="7761312" cy="647700"/>
          </a:xfrm>
        </p:spPr>
        <p:txBody>
          <a:bodyPr/>
          <a:lstStyle/>
          <a:p>
            <a:r>
              <a:rPr lang="sk-SK" dirty="0" err="1" smtClean="0"/>
              <a:t>Hadoop</a:t>
            </a:r>
            <a:r>
              <a:rPr lang="sk-SK" dirty="0" smtClean="0"/>
              <a:t>- zastávka pri at-rest </a:t>
            </a:r>
            <a:r>
              <a:rPr lang="sk-SK" dirty="0" err="1" smtClean="0"/>
              <a:t>encryption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4003" y="1268760"/>
            <a:ext cx="7121525" cy="3849688"/>
          </a:xfrm>
        </p:spPr>
        <p:txBody>
          <a:bodyPr/>
          <a:lstStyle/>
          <a:p>
            <a:endParaRPr lang="sk-SK" dirty="0"/>
          </a:p>
          <a:p>
            <a:pPr fontAlgn="ctr"/>
            <a:r>
              <a:rPr lang="sk-SK" sz="1800" dirty="0" smtClean="0"/>
              <a:t>Vzniká nový komponent- </a:t>
            </a:r>
            <a:r>
              <a:rPr lang="sk-SK" sz="1800" dirty="0" err="1" smtClean="0"/>
              <a:t>Key</a:t>
            </a:r>
            <a:r>
              <a:rPr lang="sk-SK" sz="1800" dirty="0" smtClean="0"/>
              <a:t> Management Server (KMS)</a:t>
            </a:r>
          </a:p>
          <a:p>
            <a:pPr fontAlgn="ctr"/>
            <a:r>
              <a:rPr lang="en-US" sz="1800" dirty="0" smtClean="0"/>
              <a:t>Na </a:t>
            </a:r>
            <a:r>
              <a:rPr lang="en-US" sz="1800" dirty="0" err="1"/>
              <a:t>leveli</a:t>
            </a:r>
            <a:r>
              <a:rPr lang="en-US" sz="1800" dirty="0"/>
              <a:t> HDFS, </a:t>
            </a:r>
            <a:r>
              <a:rPr lang="en-US" sz="1800" dirty="0" err="1"/>
              <a:t>t.j.</a:t>
            </a:r>
            <a:r>
              <a:rPr lang="en-US" sz="1800" dirty="0"/>
              <a:t> </a:t>
            </a:r>
            <a:r>
              <a:rPr lang="en-US" sz="1800" dirty="0" err="1"/>
              <a:t>nad</a:t>
            </a:r>
            <a:r>
              <a:rPr lang="en-US" sz="1800" dirty="0"/>
              <a:t> OS a </a:t>
            </a:r>
            <a:r>
              <a:rPr lang="en-US" sz="1800" dirty="0" err="1"/>
              <a:t>jeho</a:t>
            </a:r>
            <a:r>
              <a:rPr lang="en-US" sz="1800" dirty="0"/>
              <a:t> FS</a:t>
            </a:r>
            <a:r>
              <a:rPr lang="sk-SK" sz="1800" dirty="0"/>
              <a:t> </a:t>
            </a:r>
            <a:r>
              <a:rPr lang="sk-SK" sz="1800" dirty="0" smtClean="0"/>
              <a:t>nezávisle </a:t>
            </a:r>
            <a:r>
              <a:rPr lang="sk-SK" sz="1800" dirty="0"/>
              <a:t>na type dát</a:t>
            </a:r>
          </a:p>
          <a:p>
            <a:pPr fontAlgn="ctr"/>
            <a:r>
              <a:rPr lang="sk-SK" sz="1800" dirty="0" err="1" smtClean="0"/>
              <a:t>encryption</a:t>
            </a:r>
            <a:r>
              <a:rPr lang="sk-SK" sz="1800" dirty="0" smtClean="0"/>
              <a:t> </a:t>
            </a:r>
            <a:r>
              <a:rPr lang="sk-SK" sz="1800" dirty="0" err="1"/>
              <a:t>directiories</a:t>
            </a:r>
            <a:r>
              <a:rPr lang="sk-SK" sz="1800" dirty="0"/>
              <a:t> / </a:t>
            </a:r>
            <a:r>
              <a:rPr lang="sk-SK" sz="1800" dirty="0" err="1"/>
              <a:t>encryption</a:t>
            </a:r>
            <a:r>
              <a:rPr lang="sk-SK" sz="1800" dirty="0"/>
              <a:t> </a:t>
            </a:r>
            <a:r>
              <a:rPr lang="sk-SK" sz="1800" dirty="0" err="1"/>
              <a:t>zones</a:t>
            </a:r>
            <a:r>
              <a:rPr lang="sk-SK" sz="1800" dirty="0"/>
              <a:t>, každá má vlastný kľúč</a:t>
            </a:r>
          </a:p>
          <a:p>
            <a:pPr fontAlgn="ctr"/>
            <a:r>
              <a:rPr lang="en-US" sz="1800" dirty="0" err="1"/>
              <a:t>Pr</a:t>
            </a:r>
            <a:r>
              <a:rPr lang="sk-SK" sz="1800" dirty="0" err="1"/>
              <a:t>ístup</a:t>
            </a:r>
            <a:r>
              <a:rPr lang="sk-SK" sz="1800" dirty="0"/>
              <a:t> k rozšifrovaným dátam je riadený na úrovni prístupových práv HDFS a autorizácie </a:t>
            </a:r>
            <a:r>
              <a:rPr lang="sk-SK" sz="1800" dirty="0" err="1"/>
              <a:t>key</a:t>
            </a:r>
            <a:r>
              <a:rPr lang="sk-SK" sz="1800" dirty="0"/>
              <a:t> servera</a:t>
            </a:r>
          </a:p>
          <a:p>
            <a:pPr fontAlgn="ctr"/>
            <a:r>
              <a:rPr lang="sk-SK" sz="1800" dirty="0" smtClean="0"/>
              <a:t>Administrátor HDFS </a:t>
            </a:r>
            <a:r>
              <a:rPr lang="sk-SK" sz="1800" dirty="0"/>
              <a:t>na úrovni servera nemá prístup</a:t>
            </a:r>
          </a:p>
          <a:p>
            <a:pPr fontAlgn="ctr"/>
            <a:r>
              <a:rPr lang="sk-SK" sz="1800" dirty="0"/>
              <a:t>Výstupy </a:t>
            </a:r>
            <a:r>
              <a:rPr lang="sk-SK" sz="1800" dirty="0" err="1"/>
              <a:t>Map</a:t>
            </a:r>
            <a:r>
              <a:rPr lang="sk-SK" sz="1800" dirty="0"/>
              <a:t> </a:t>
            </a:r>
            <a:r>
              <a:rPr lang="sk-SK" sz="1800" dirty="0" err="1"/>
              <a:t>Reduce</a:t>
            </a:r>
            <a:r>
              <a:rPr lang="sk-SK" sz="1800" dirty="0"/>
              <a:t> vytvárajú HIVE </a:t>
            </a:r>
            <a:r>
              <a:rPr lang="sk-SK" sz="1800" dirty="0" err="1"/>
              <a:t>partition</a:t>
            </a:r>
            <a:r>
              <a:rPr lang="sk-SK" sz="1800" dirty="0"/>
              <a:t> vnútri zašifrovaného </a:t>
            </a:r>
            <a:r>
              <a:rPr lang="sk-SK" sz="1800" dirty="0" smtClean="0"/>
              <a:t>adresára </a:t>
            </a:r>
            <a:r>
              <a:rPr lang="sk-SK" sz="1800" dirty="0" err="1"/>
              <a:t>t.j</a:t>
            </a:r>
            <a:r>
              <a:rPr lang="sk-SK" sz="1800" dirty="0"/>
              <a:t>. sú tiež šifrované</a:t>
            </a:r>
          </a:p>
          <a:p>
            <a:pPr fontAlgn="ctr"/>
            <a:r>
              <a:rPr lang="sk-SK" sz="1800" dirty="0"/>
              <a:t>Pekné </a:t>
            </a:r>
            <a:r>
              <a:rPr lang="sk-SK" sz="1800" dirty="0" err="1"/>
              <a:t>SoD</a:t>
            </a:r>
            <a:r>
              <a:rPr lang="sk-SK" sz="1800" dirty="0"/>
              <a:t> medzi HDFS adminom a KMS - KMS kľúč má iba KMS a poskytne ho iba </a:t>
            </a:r>
            <a:r>
              <a:rPr lang="sk-SK" sz="1800" dirty="0" err="1"/>
              <a:t>clientovi</a:t>
            </a:r>
            <a:endParaRPr lang="sk-SK" sz="1800" dirty="0"/>
          </a:p>
          <a:p>
            <a:pPr fontAlgn="ctr"/>
            <a:r>
              <a:rPr lang="sk-SK" sz="1800" dirty="0" err="1"/>
              <a:t>Issues</a:t>
            </a:r>
            <a:r>
              <a:rPr lang="sk-SK" sz="1800" dirty="0"/>
              <a:t>- </a:t>
            </a:r>
            <a:endParaRPr lang="sk-SK" sz="1800" dirty="0" smtClean="0"/>
          </a:p>
          <a:p>
            <a:pPr lvl="1" fontAlgn="ctr"/>
            <a:r>
              <a:rPr lang="sk-SK" sz="1400" dirty="0" err="1" smtClean="0"/>
              <a:t>root</a:t>
            </a:r>
            <a:r>
              <a:rPr lang="sk-SK" sz="1400" dirty="0" smtClean="0"/>
              <a:t> </a:t>
            </a:r>
            <a:r>
              <a:rPr lang="sk-SK" sz="1400" dirty="0" err="1"/>
              <a:t>memory</a:t>
            </a:r>
            <a:r>
              <a:rPr lang="sk-SK" sz="1400" dirty="0"/>
              <a:t> </a:t>
            </a:r>
            <a:r>
              <a:rPr lang="sk-SK" sz="1400" dirty="0" err="1"/>
              <a:t>access</a:t>
            </a:r>
            <a:r>
              <a:rPr lang="sk-SK" sz="1400" dirty="0"/>
              <a:t>, </a:t>
            </a:r>
            <a:r>
              <a:rPr lang="sk-SK" sz="1400" dirty="0" err="1"/>
              <a:t>rogue</a:t>
            </a:r>
            <a:r>
              <a:rPr lang="sk-SK" sz="1400" dirty="0"/>
              <a:t> user (ktorý raz dostal kľúče</a:t>
            </a:r>
            <a:r>
              <a:rPr lang="sk-SK" sz="1400" dirty="0" smtClean="0"/>
              <a:t>)..</a:t>
            </a:r>
          </a:p>
          <a:p>
            <a:pPr lvl="1" fontAlgn="ctr"/>
            <a:r>
              <a:rPr lang="sk-SK" sz="1400" dirty="0" smtClean="0"/>
              <a:t>Nie sú známe výsledky z praxe – vplyv výkon a funkcionalitu</a:t>
            </a:r>
            <a:endParaRPr lang="sk-SK" sz="1400" dirty="0"/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2" y="2276475"/>
            <a:ext cx="2475776" cy="24486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32520" y="4365104"/>
            <a:ext cx="1800200" cy="28803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  <a:alpha val="23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16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Architektúra - NOSQL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535" y="1340768"/>
            <a:ext cx="8634165" cy="4785395"/>
          </a:xfrm>
        </p:spPr>
        <p:txBody>
          <a:bodyPr/>
          <a:lstStyle/>
          <a:p>
            <a:pPr marL="342900" lvl="2" indent="-342900" fontAlgn="ctr">
              <a:buClr>
                <a:schemeClr val="hlink"/>
              </a:buClr>
            </a:pPr>
            <a:r>
              <a:rPr lang="sk-SK" sz="2400" dirty="0" err="1">
                <a:solidFill>
                  <a:schemeClr val="accent4"/>
                </a:solidFill>
                <a:ea typeface="+mn-ea"/>
              </a:rPr>
              <a:t>Dizajnované</a:t>
            </a:r>
            <a:r>
              <a:rPr lang="sk-SK" sz="2400" dirty="0">
                <a:solidFill>
                  <a:schemeClr val="accent4"/>
                </a:solidFill>
                <a:ea typeface="+mn-ea"/>
              </a:rPr>
              <a:t> pre spracovanie  veľkého množstva neštruktúrovaných dát</a:t>
            </a:r>
          </a:p>
          <a:p>
            <a:pPr marL="342900" lvl="2" indent="-342900" fontAlgn="ctr">
              <a:buClr>
                <a:schemeClr val="hlink"/>
              </a:buClr>
            </a:pPr>
            <a:r>
              <a:rPr lang="sk-SK" sz="2400" dirty="0">
                <a:solidFill>
                  <a:schemeClr val="accent4"/>
                </a:solidFill>
                <a:ea typeface="+mn-ea"/>
              </a:rPr>
              <a:t>Umožňujú flexibilné horizontálne škálovanie - potenciálne veľké množstvo serverov</a:t>
            </a:r>
          </a:p>
          <a:p>
            <a:pPr marL="342900" lvl="2" indent="-342900" fontAlgn="ctr">
              <a:buClr>
                <a:schemeClr val="hlink"/>
              </a:buClr>
            </a:pPr>
            <a:r>
              <a:rPr lang="sk-SK" sz="2400" dirty="0">
                <a:solidFill>
                  <a:schemeClr val="accent4"/>
                </a:solidFill>
                <a:ea typeface="+mn-ea"/>
              </a:rPr>
              <a:t>Schéma je dynamická – dajú sa pridávať nové polia k </a:t>
            </a:r>
            <a:r>
              <a:rPr lang="sk-SK" sz="2400" dirty="0" err="1">
                <a:solidFill>
                  <a:schemeClr val="accent4"/>
                </a:solidFill>
                <a:ea typeface="+mn-ea"/>
              </a:rPr>
              <a:t>recordu</a:t>
            </a:r>
            <a:r>
              <a:rPr lang="sk-SK" sz="2400" dirty="0">
                <a:solidFill>
                  <a:schemeClr val="accent4"/>
                </a:solidFill>
                <a:ea typeface="+mn-ea"/>
              </a:rPr>
              <a:t> bez zmeny schémy </a:t>
            </a:r>
          </a:p>
          <a:p>
            <a:pPr marL="342900" lvl="2" indent="-342900" fontAlgn="ctr">
              <a:buClr>
                <a:schemeClr val="hlink"/>
              </a:buClr>
            </a:pPr>
            <a:r>
              <a:rPr lang="sk-SK" sz="2400" dirty="0">
                <a:solidFill>
                  <a:schemeClr val="accent4"/>
                </a:solidFill>
                <a:ea typeface="+mn-ea"/>
              </a:rPr>
              <a:t>Uprednostňuje sa výkon pred konzistenciou dát</a:t>
            </a:r>
          </a:p>
          <a:p>
            <a:pPr fontAlgn="ctr"/>
            <a:endParaRPr lang="sk-SK" sz="2400" dirty="0">
              <a:solidFill>
                <a:schemeClr val="accent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479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Architektúra-NOSQL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528" y="1196752"/>
            <a:ext cx="8706172" cy="3849688"/>
          </a:xfrm>
        </p:spPr>
        <p:txBody>
          <a:bodyPr/>
          <a:lstStyle/>
          <a:p>
            <a:r>
              <a:rPr lang="sk-SK" sz="2400" dirty="0"/>
              <a:t>Rôzne typy databáz</a:t>
            </a:r>
          </a:p>
          <a:p>
            <a:pPr lvl="1"/>
            <a:r>
              <a:rPr lang="sk-SK" sz="2400" dirty="0" err="1" smtClean="0"/>
              <a:t>Key-value</a:t>
            </a:r>
            <a:r>
              <a:rPr lang="sk-SK" sz="2400" dirty="0" smtClean="0"/>
              <a:t> - </a:t>
            </a:r>
            <a:r>
              <a:rPr lang="sk-SK" sz="2400" dirty="0"/>
              <a:t>definovaný je </a:t>
            </a:r>
            <a:r>
              <a:rPr lang="sk-SK" sz="2400" dirty="0" err="1" smtClean="0"/>
              <a:t>key</a:t>
            </a:r>
            <a:r>
              <a:rPr lang="sk-SK" sz="2400" dirty="0" smtClean="0"/>
              <a:t>, ostatné </a:t>
            </a:r>
            <a:r>
              <a:rPr lang="sk-SK" sz="2400" dirty="0"/>
              <a:t>hodnoty dynamicky </a:t>
            </a:r>
            <a:r>
              <a:rPr lang="sk-SK" sz="2400" dirty="0" err="1"/>
              <a:t>pridateľné</a:t>
            </a:r>
            <a:r>
              <a:rPr lang="sk-SK" sz="2400" dirty="0"/>
              <a:t>, </a:t>
            </a:r>
            <a:r>
              <a:rPr lang="sk-SK" sz="2400" dirty="0" err="1"/>
              <a:t>Voldemort</a:t>
            </a:r>
            <a:endParaRPr lang="sk-SK" sz="2400" dirty="0"/>
          </a:p>
          <a:p>
            <a:pPr lvl="1"/>
            <a:r>
              <a:rPr lang="sk-SK" sz="2400" dirty="0" smtClean="0"/>
              <a:t>Dokumentová - </a:t>
            </a:r>
            <a:r>
              <a:rPr lang="sk-SK" sz="2400" dirty="0"/>
              <a:t>hierarchická dátová štruktúra</a:t>
            </a:r>
            <a:r>
              <a:rPr lang="sk-SK" sz="2400" dirty="0" smtClean="0"/>
              <a:t>, </a:t>
            </a:r>
            <a:r>
              <a:rPr lang="sk-SK" sz="2400" dirty="0" err="1"/>
              <a:t>MongoDB</a:t>
            </a:r>
            <a:endParaRPr lang="sk-SK" sz="2400" dirty="0"/>
          </a:p>
          <a:p>
            <a:pPr lvl="1"/>
            <a:r>
              <a:rPr lang="sk-SK" sz="2400" dirty="0" err="1" smtClean="0"/>
              <a:t>Column</a:t>
            </a:r>
            <a:r>
              <a:rPr lang="sk-SK" sz="2400" dirty="0" smtClean="0"/>
              <a:t>–</a:t>
            </a:r>
            <a:r>
              <a:rPr lang="sk-SK" sz="2400" dirty="0" err="1" smtClean="0"/>
              <a:t>family</a:t>
            </a:r>
            <a:r>
              <a:rPr lang="sk-SK" sz="2400" dirty="0" smtClean="0"/>
              <a:t> - riadok </a:t>
            </a:r>
            <a:r>
              <a:rPr lang="sk-SK" sz="2400" dirty="0"/>
              <a:t>má </a:t>
            </a:r>
            <a:r>
              <a:rPr lang="sk-SK" sz="2400" dirty="0" err="1"/>
              <a:t>key</a:t>
            </a:r>
            <a:r>
              <a:rPr lang="sk-SK" sz="2400" dirty="0"/>
              <a:t>, je </a:t>
            </a:r>
            <a:r>
              <a:rPr lang="sk-SK" sz="2400" dirty="0" smtClean="0"/>
              <a:t>definované, </a:t>
            </a:r>
            <a:r>
              <a:rPr lang="sk-SK" sz="2400" dirty="0"/>
              <a:t>ktoré stĺpce budú spracovávané spolu, </a:t>
            </a:r>
            <a:r>
              <a:rPr lang="sk-SK" sz="2400" dirty="0" err="1"/>
              <a:t>Hbase</a:t>
            </a:r>
            <a:endParaRPr lang="sk-SK" sz="2400" dirty="0"/>
          </a:p>
          <a:p>
            <a:pPr lvl="1"/>
            <a:r>
              <a:rPr lang="sk-SK" sz="2400" dirty="0" err="1" smtClean="0"/>
              <a:t>Graph</a:t>
            </a:r>
            <a:r>
              <a:rPr lang="sk-SK" sz="2400" dirty="0" smtClean="0"/>
              <a:t> -  </a:t>
            </a:r>
            <a:r>
              <a:rPr lang="sk-SK" sz="2400" dirty="0"/>
              <a:t>vzťahy medzi entitami, </a:t>
            </a:r>
            <a:r>
              <a:rPr lang="sk-SK" sz="2400" dirty="0" err="1"/>
              <a:t>Cassandra</a:t>
            </a:r>
            <a:endParaRPr lang="sk-SK" sz="2400" dirty="0"/>
          </a:p>
          <a:p>
            <a:r>
              <a:rPr lang="sk-SK" sz="2400" dirty="0"/>
              <a:t>Určuje </a:t>
            </a:r>
            <a:r>
              <a:rPr lang="sk-SK" sz="2400" dirty="0" smtClean="0"/>
              <a:t>sa, </a:t>
            </a:r>
            <a:r>
              <a:rPr lang="sk-SK" sz="2400" dirty="0"/>
              <a:t>ktoré dáta sú spracovávané </a:t>
            </a:r>
            <a:r>
              <a:rPr lang="sk-SK" sz="2400" dirty="0" smtClean="0"/>
              <a:t>spolu (</a:t>
            </a:r>
            <a:r>
              <a:rPr lang="sk-SK" sz="2400" dirty="0"/>
              <a:t>a teda aj uložené) tzv. </a:t>
            </a:r>
            <a:r>
              <a:rPr lang="sk-SK" sz="2400" dirty="0" err="1"/>
              <a:t>agregat</a:t>
            </a:r>
            <a:endParaRPr lang="sk-SK" sz="2400" dirty="0"/>
          </a:p>
          <a:p>
            <a:r>
              <a:rPr lang="sk-SK" sz="2400" dirty="0" err="1"/>
              <a:t>Polygot</a:t>
            </a:r>
            <a:r>
              <a:rPr lang="sk-SK" sz="2400" dirty="0"/>
              <a:t> </a:t>
            </a:r>
            <a:r>
              <a:rPr lang="sk-SK" sz="2400" dirty="0" err="1" smtClean="0"/>
              <a:t>perzistence</a:t>
            </a:r>
            <a:r>
              <a:rPr lang="sk-SK" sz="2400" dirty="0" smtClean="0"/>
              <a:t> - </a:t>
            </a:r>
            <a:r>
              <a:rPr lang="sk-SK" sz="2400" dirty="0"/>
              <a:t>rôzne úložiská tých istých dát pre rôzny účel</a:t>
            </a:r>
          </a:p>
          <a:p>
            <a:r>
              <a:rPr lang="sk-SK" sz="2400" dirty="0"/>
              <a:t>integrované v </a:t>
            </a:r>
            <a:r>
              <a:rPr lang="sk-SK" sz="2400" dirty="0" err="1"/>
              <a:t>hadoop</a:t>
            </a:r>
            <a:r>
              <a:rPr lang="sk-SK" sz="2400" dirty="0"/>
              <a:t> (</a:t>
            </a:r>
            <a:r>
              <a:rPr lang="sk-SK" sz="2400" dirty="0" err="1"/>
              <a:t>Hbase</a:t>
            </a:r>
            <a:r>
              <a:rPr lang="sk-SK" sz="2400" dirty="0"/>
              <a:t>) </a:t>
            </a:r>
            <a:r>
              <a:rPr lang="sk-SK" sz="2400" dirty="0" smtClean="0"/>
              <a:t>alebo </a:t>
            </a:r>
            <a:r>
              <a:rPr lang="sk-SK" sz="2400" dirty="0"/>
              <a:t>s </a:t>
            </a:r>
            <a:r>
              <a:rPr lang="sk-SK" sz="2400" dirty="0" err="1"/>
              <a:t>hadoop</a:t>
            </a:r>
            <a:r>
              <a:rPr lang="sk-SK" sz="2400" dirty="0"/>
              <a:t> (</a:t>
            </a:r>
            <a:r>
              <a:rPr lang="sk-SK" sz="2400" dirty="0" err="1"/>
              <a:t>MongoDB</a:t>
            </a:r>
            <a:r>
              <a:rPr lang="sk-SK" sz="2400" dirty="0"/>
              <a:t>)</a:t>
            </a:r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8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Architektúra Big </a:t>
            </a:r>
            <a:r>
              <a:rPr lang="sk-SK" dirty="0" err="1" smtClean="0"/>
              <a:t>Data</a:t>
            </a:r>
            <a:r>
              <a:rPr lang="sk-SK" dirty="0" smtClean="0"/>
              <a:t>- </a:t>
            </a:r>
            <a:r>
              <a:rPr lang="sk-SK" dirty="0" err="1" smtClean="0"/>
              <a:t>challenges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528" y="1595536"/>
            <a:ext cx="8706172" cy="3849688"/>
          </a:xfrm>
        </p:spPr>
        <p:txBody>
          <a:bodyPr/>
          <a:lstStyle/>
          <a:p>
            <a:r>
              <a:rPr lang="sk-SK" sz="2400" dirty="0" smtClean="0"/>
              <a:t>Množstvo </a:t>
            </a:r>
            <a:r>
              <a:rPr lang="sk-SK" sz="2400" dirty="0"/>
              <a:t>serverov</a:t>
            </a:r>
          </a:p>
          <a:p>
            <a:r>
              <a:rPr lang="sk-SK" sz="2400" dirty="0" smtClean="0"/>
              <a:t>Veľká </a:t>
            </a:r>
            <a:r>
              <a:rPr lang="sk-SK" sz="2400" dirty="0"/>
              <a:t>variabilita riešení</a:t>
            </a:r>
          </a:p>
          <a:p>
            <a:r>
              <a:rPr lang="sk-SK" sz="2400" dirty="0" smtClean="0"/>
              <a:t>Dáta </a:t>
            </a:r>
            <a:r>
              <a:rPr lang="sk-SK" sz="2400" dirty="0"/>
              <a:t>decentralizované a zduplikované, neštruktúrované, </a:t>
            </a:r>
            <a:r>
              <a:rPr lang="sk-SK" sz="2400" dirty="0" err="1"/>
              <a:t>typovosť</a:t>
            </a:r>
            <a:r>
              <a:rPr lang="sk-SK" sz="2400" dirty="0"/>
              <a:t> </a:t>
            </a:r>
            <a:r>
              <a:rPr lang="sk-SK" sz="2400" dirty="0" smtClean="0"/>
              <a:t>nie je </a:t>
            </a:r>
            <a:r>
              <a:rPr lang="sk-SK" sz="2400" dirty="0"/>
              <a:t>kontrolovaná na DB úrovni</a:t>
            </a:r>
          </a:p>
          <a:p>
            <a:r>
              <a:rPr lang="sk-SK" sz="2400" dirty="0" smtClean="0"/>
              <a:t>Vznikajú </a:t>
            </a:r>
            <a:r>
              <a:rPr lang="sk-SK" sz="2400" dirty="0"/>
              <a:t>nové dáta, s potenciálne inou citlivosťou</a:t>
            </a:r>
          </a:p>
          <a:p>
            <a:r>
              <a:rPr lang="sk-SK" sz="2400" dirty="0"/>
              <a:t>I</a:t>
            </a:r>
            <a:r>
              <a:rPr lang="sk-SK" sz="2400" dirty="0" smtClean="0"/>
              <a:t>ntenzívna </a:t>
            </a:r>
            <a:r>
              <a:rPr lang="sk-SK" sz="2400" dirty="0"/>
              <a:t>prevádzka medzi servermi</a:t>
            </a:r>
          </a:p>
          <a:p>
            <a:r>
              <a:rPr lang="sk-SK" sz="2400" dirty="0" smtClean="0"/>
              <a:t>Kód </a:t>
            </a:r>
            <a:r>
              <a:rPr lang="sk-SK" sz="2400" dirty="0"/>
              <a:t>spúšťaný dynamicky tam kde sú dáta</a:t>
            </a:r>
          </a:p>
          <a:p>
            <a:r>
              <a:rPr lang="sk-SK" sz="2400" dirty="0" smtClean="0"/>
              <a:t>Klasická </a:t>
            </a:r>
            <a:r>
              <a:rPr lang="sk-SK" sz="2400" dirty="0"/>
              <a:t>vrstvená </a:t>
            </a:r>
            <a:r>
              <a:rPr lang="sk-SK" sz="2400" dirty="0" smtClean="0"/>
              <a:t>architektúra </a:t>
            </a:r>
            <a:r>
              <a:rPr lang="sk-SK" sz="2400" dirty="0"/>
              <a:t>s blokmi plniacimi </a:t>
            </a:r>
            <a:r>
              <a:rPr lang="sk-SK" sz="2400" dirty="0" smtClean="0"/>
              <a:t> špecifické </a:t>
            </a:r>
            <a:r>
              <a:rPr lang="sk-SK" sz="2400" dirty="0"/>
              <a:t>úlohy je </a:t>
            </a:r>
            <a:r>
              <a:rPr lang="sk-SK" sz="2400" dirty="0" smtClean="0"/>
              <a:t>minulosť</a:t>
            </a:r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483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Architektúra Big </a:t>
            </a:r>
            <a:r>
              <a:rPr lang="sk-SK" dirty="0" err="1" smtClean="0"/>
              <a:t>Data</a:t>
            </a:r>
            <a:r>
              <a:rPr lang="sk-SK" dirty="0" smtClean="0"/>
              <a:t>- </a:t>
            </a:r>
            <a:r>
              <a:rPr lang="sk-SK" dirty="0" err="1" smtClean="0"/>
              <a:t>challenges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528" y="1811560"/>
            <a:ext cx="8706172" cy="3849688"/>
          </a:xfrm>
        </p:spPr>
        <p:txBody>
          <a:bodyPr/>
          <a:lstStyle/>
          <a:p>
            <a:r>
              <a:rPr lang="sk-SK" sz="2400" dirty="0" smtClean="0"/>
              <a:t>Zmeny </a:t>
            </a:r>
            <a:r>
              <a:rPr lang="sk-SK" sz="2400" dirty="0"/>
              <a:t>v dátovom modeli databáz sa dejú </a:t>
            </a:r>
            <a:r>
              <a:rPr lang="sk-SK" sz="2400" dirty="0" smtClean="0"/>
              <a:t>de </a:t>
            </a:r>
            <a:r>
              <a:rPr lang="sk-SK" sz="2400" dirty="0" err="1" smtClean="0"/>
              <a:t>facto</a:t>
            </a:r>
            <a:r>
              <a:rPr lang="sk-SK" sz="2400" dirty="0" smtClean="0"/>
              <a:t> </a:t>
            </a:r>
            <a:r>
              <a:rPr lang="sk-SK" sz="2400" dirty="0"/>
              <a:t>v aplikačnej vrstve</a:t>
            </a:r>
          </a:p>
          <a:p>
            <a:r>
              <a:rPr lang="sk-SK" sz="2400" dirty="0" smtClean="0"/>
              <a:t>Celkovo </a:t>
            </a:r>
            <a:r>
              <a:rPr lang="sk-SK" sz="2400" dirty="0"/>
              <a:t>zníženie možnosti </a:t>
            </a:r>
            <a:r>
              <a:rPr lang="sk-SK" sz="2400" dirty="0" err="1"/>
              <a:t>enforcementu</a:t>
            </a:r>
            <a:r>
              <a:rPr lang="sk-SK" sz="2400" dirty="0"/>
              <a:t> dedikovanými bezpečnostnými prvkami</a:t>
            </a:r>
          </a:p>
          <a:p>
            <a:r>
              <a:rPr lang="sk-SK" sz="2400" dirty="0" smtClean="0"/>
              <a:t>Zabudovaná </a:t>
            </a:r>
            <a:r>
              <a:rPr lang="sk-SK" sz="2400" dirty="0"/>
              <a:t>dynamickosť a flexibilita ako </a:t>
            </a:r>
            <a:r>
              <a:rPr lang="sk-SK" sz="2400" dirty="0" smtClean="0"/>
              <a:t>spracovania, </a:t>
            </a:r>
            <a:r>
              <a:rPr lang="sk-SK" sz="2400" dirty="0"/>
              <a:t>tak aj dát a ich uloženia</a:t>
            </a:r>
          </a:p>
          <a:p>
            <a:r>
              <a:rPr lang="sk-SK" sz="2400" dirty="0" smtClean="0"/>
              <a:t>Množstvo </a:t>
            </a:r>
            <a:r>
              <a:rPr lang="sk-SK" sz="2400" dirty="0"/>
              <a:t>vstupných kanálov s potenciálnymi </a:t>
            </a:r>
            <a:r>
              <a:rPr lang="sk-SK" sz="2400" dirty="0" smtClean="0"/>
              <a:t> obmedzeniami </a:t>
            </a:r>
            <a:r>
              <a:rPr lang="sk-SK" sz="2400" dirty="0"/>
              <a:t>na </a:t>
            </a:r>
            <a:r>
              <a:rPr lang="sk-SK" sz="2400" dirty="0" smtClean="0"/>
              <a:t>bezpečnosť</a:t>
            </a:r>
            <a:endParaRPr lang="sk-SK" sz="2400" dirty="0"/>
          </a:p>
          <a:p>
            <a:endParaRPr lang="sk-SK" sz="2400" dirty="0" smtClean="0"/>
          </a:p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632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BD </a:t>
            </a:r>
            <a:r>
              <a:rPr lang="sk-SK" dirty="0" err="1" smtClean="0"/>
              <a:t>vs</a:t>
            </a:r>
            <a:r>
              <a:rPr lang="sk-SK" dirty="0" smtClean="0"/>
              <a:t> klasická bezpečnosť- príklady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7207" y="1988840"/>
            <a:ext cx="7416353" cy="3849688"/>
          </a:xfrm>
        </p:spPr>
        <p:txBody>
          <a:bodyPr/>
          <a:lstStyle/>
          <a:p>
            <a:pPr lvl="2"/>
            <a:r>
              <a:rPr lang="sk-SK" sz="2400" dirty="0">
                <a:solidFill>
                  <a:srgbClr val="FF0000"/>
                </a:solidFill>
              </a:rPr>
              <a:t>Definované architektonické </a:t>
            </a:r>
            <a:r>
              <a:rPr lang="sk-SK" sz="2400" dirty="0" err="1">
                <a:solidFill>
                  <a:srgbClr val="FF0000"/>
                </a:solidFill>
              </a:rPr>
              <a:t>patterny</a:t>
            </a:r>
            <a:r>
              <a:rPr lang="sk-SK" sz="2400" dirty="0">
                <a:solidFill>
                  <a:srgbClr val="FF0000"/>
                </a:solidFill>
              </a:rPr>
              <a:t>  tradičnej architektúry a </a:t>
            </a:r>
            <a:r>
              <a:rPr lang="sk-SK" sz="2400" dirty="0" err="1">
                <a:solidFill>
                  <a:srgbClr val="FF0000"/>
                </a:solidFill>
              </a:rPr>
              <a:t>best</a:t>
            </a:r>
            <a:r>
              <a:rPr lang="sk-SK" sz="2400" dirty="0">
                <a:solidFill>
                  <a:srgbClr val="FF0000"/>
                </a:solidFill>
              </a:rPr>
              <a:t> </a:t>
            </a:r>
            <a:r>
              <a:rPr lang="sk-SK" sz="2400" dirty="0" err="1">
                <a:solidFill>
                  <a:srgbClr val="FF0000"/>
                </a:solidFill>
              </a:rPr>
              <a:t>practices</a:t>
            </a:r>
            <a:r>
              <a:rPr lang="sk-SK" sz="2400" dirty="0"/>
              <a:t> </a:t>
            </a:r>
            <a:r>
              <a:rPr lang="sk-SK" sz="2400" dirty="0" err="1"/>
              <a:t>vs</a:t>
            </a:r>
            <a:r>
              <a:rPr lang="sk-SK" sz="2400" dirty="0"/>
              <a:t> </a:t>
            </a:r>
          </a:p>
          <a:p>
            <a:pPr lvl="3"/>
            <a:r>
              <a:rPr lang="sk-SK" dirty="0"/>
              <a:t>Obrovská variabilita architektúry, dynamika vývoja, neexistencia </a:t>
            </a:r>
            <a:r>
              <a:rPr lang="sk-SK" dirty="0" smtClean="0"/>
              <a:t>špecifických </a:t>
            </a:r>
            <a:r>
              <a:rPr lang="sk-SK" dirty="0" err="1"/>
              <a:t>štanadardov</a:t>
            </a:r>
            <a:r>
              <a:rPr lang="sk-SK" dirty="0"/>
              <a:t> a koexistencia rôznych projektov </a:t>
            </a:r>
            <a:r>
              <a:rPr lang="sk-SK" dirty="0" smtClean="0"/>
              <a:t>napr. </a:t>
            </a:r>
            <a:r>
              <a:rPr lang="sk-SK" dirty="0" err="1"/>
              <a:t>Hadoop</a:t>
            </a:r>
            <a:r>
              <a:rPr lang="sk-SK" dirty="0"/>
              <a:t> a </a:t>
            </a:r>
            <a:r>
              <a:rPr lang="sk-SK" dirty="0" err="1"/>
              <a:t>MongoDB</a:t>
            </a:r>
            <a:endParaRPr lang="sk-SK" dirty="0"/>
          </a:p>
          <a:p>
            <a:pPr lvl="2"/>
            <a:r>
              <a:rPr lang="sk-SK" dirty="0" smtClean="0"/>
              <a:t>Vplyv na:</a:t>
            </a:r>
          </a:p>
          <a:p>
            <a:pPr lvl="4"/>
            <a:r>
              <a:rPr lang="sk-SK" dirty="0" err="1"/>
              <a:t>skillset</a:t>
            </a:r>
            <a:r>
              <a:rPr lang="sk-SK" dirty="0"/>
              <a:t> architektov, </a:t>
            </a:r>
            <a:r>
              <a:rPr lang="sk-SK" dirty="0" smtClean="0"/>
              <a:t>audítorov, </a:t>
            </a:r>
            <a:r>
              <a:rPr lang="sk-SK" dirty="0"/>
              <a:t>prednášajúcich</a:t>
            </a:r>
            <a:r>
              <a:rPr lang="en-US" dirty="0"/>
              <a:t>;)</a:t>
            </a:r>
            <a:endParaRPr lang="sk-SK" dirty="0"/>
          </a:p>
          <a:p>
            <a:pPr lvl="4"/>
            <a:r>
              <a:rPr lang="sk-SK" dirty="0" smtClean="0"/>
              <a:t>Náročnosť pochopenia predmetného systému</a:t>
            </a:r>
          </a:p>
          <a:p>
            <a:pPr lvl="4"/>
            <a:r>
              <a:rPr lang="sk-SK" dirty="0" smtClean="0"/>
              <a:t>Riziko chyby, </a:t>
            </a:r>
            <a:r>
              <a:rPr lang="sk-SK" dirty="0" err="1" smtClean="0"/>
              <a:t>gapu</a:t>
            </a:r>
            <a:endParaRPr lang="sk-SK" dirty="0" smtClean="0"/>
          </a:p>
          <a:p>
            <a:pPr lvl="3"/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78" y="1564859"/>
            <a:ext cx="2783297" cy="4002494"/>
          </a:xfrm>
          <a:prstGeom prst="rect">
            <a:avLst/>
          </a:prstGeom>
          <a:scene3d>
            <a:camera prst="orthographicFront"/>
            <a:lightRig rig="threePt" dir="t"/>
          </a:scene3d>
          <a:sp3d contourW="6350"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900818"/>
            <a:ext cx="3096344" cy="3166426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contourW="6350"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6" y="2810583"/>
            <a:ext cx="3688756" cy="2592620"/>
          </a:xfrm>
          <a:prstGeom prst="rect">
            <a:avLst/>
          </a:prstGeom>
          <a:scene3d>
            <a:camera prst="orthographicFront"/>
            <a:lightRig rig="threePt" dir="t"/>
          </a:scene3d>
          <a:sp3d contourW="6350"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2" y="2804082"/>
            <a:ext cx="3063940" cy="2077681"/>
          </a:xfrm>
          <a:prstGeom prst="rect">
            <a:avLst/>
          </a:prstGeom>
          <a:scene3d>
            <a:camera prst="orthographicFront"/>
            <a:lightRig rig="threePt" dir="t"/>
          </a:scene3d>
          <a:sp3d contourW="6350"/>
        </p:spPr>
      </p:pic>
    </p:spTree>
    <p:extLst>
      <p:ext uri="{BB962C8B-B14F-4D97-AF65-F5344CB8AC3E}">
        <p14:creationId xmlns:p14="http://schemas.microsoft.com/office/powerpoint/2010/main" val="236414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BD </a:t>
            </a:r>
            <a:r>
              <a:rPr lang="sk-SK" dirty="0" err="1" smtClean="0"/>
              <a:t>vs</a:t>
            </a:r>
            <a:r>
              <a:rPr lang="sk-SK" dirty="0" smtClean="0"/>
              <a:t> klasická bezpečnosť- príklady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4" y="1988840"/>
            <a:ext cx="8784977" cy="3849688"/>
          </a:xfrm>
        </p:spPr>
        <p:txBody>
          <a:bodyPr/>
          <a:lstStyle/>
          <a:p>
            <a:pPr lvl="2"/>
            <a:r>
              <a:rPr lang="en-US" sz="2400" dirty="0" err="1">
                <a:solidFill>
                  <a:srgbClr val="FF0000"/>
                </a:solidFill>
              </a:rPr>
              <a:t>Nezávislé</a:t>
            </a:r>
            <a:r>
              <a:rPr lang="en-US" sz="2400" dirty="0">
                <a:solidFill>
                  <a:srgbClr val="FF0000"/>
                </a:solidFill>
              </a:rPr>
              <a:t> security enforcement </a:t>
            </a:r>
            <a:r>
              <a:rPr lang="en-US" sz="2400" dirty="0" err="1">
                <a:solidFill>
                  <a:srgbClr val="FF0000"/>
                </a:solidFill>
              </a:rPr>
              <a:t>prvky</a:t>
            </a:r>
            <a:r>
              <a:rPr lang="en-US" sz="2400" dirty="0"/>
              <a:t> vs</a:t>
            </a:r>
            <a:endParaRPr lang="sk-SK" sz="2400" dirty="0"/>
          </a:p>
          <a:p>
            <a:pPr lvl="3"/>
            <a:r>
              <a:rPr lang="sk-SK" dirty="0"/>
              <a:t> zlúčené funkcie na prvkoch IT architektúry (</a:t>
            </a:r>
            <a:r>
              <a:rPr lang="sk-SK" dirty="0" err="1"/>
              <a:t>processing</a:t>
            </a:r>
            <a:r>
              <a:rPr lang="sk-SK" dirty="0"/>
              <a:t> </a:t>
            </a:r>
            <a:r>
              <a:rPr lang="en-US" dirty="0"/>
              <a:t>+ storage)</a:t>
            </a:r>
            <a:r>
              <a:rPr lang="sk-SK" dirty="0"/>
              <a:t>, dynamika dátových štruktúr, distribuovaný dynamický </a:t>
            </a:r>
            <a:r>
              <a:rPr lang="sk-SK" dirty="0" err="1"/>
              <a:t>procesing</a:t>
            </a:r>
            <a:r>
              <a:rPr lang="sk-SK" dirty="0"/>
              <a:t> a </a:t>
            </a:r>
            <a:r>
              <a:rPr lang="sk-SK" dirty="0" err="1" smtClean="0"/>
              <a:t>storag</a:t>
            </a:r>
            <a:r>
              <a:rPr lang="en-US" dirty="0" smtClean="0"/>
              <a:t>e</a:t>
            </a:r>
            <a:endParaRPr lang="sk-SK" dirty="0"/>
          </a:p>
          <a:p>
            <a:pPr lvl="2"/>
            <a:r>
              <a:rPr lang="sk-SK" dirty="0"/>
              <a:t> vplyv na:</a:t>
            </a:r>
          </a:p>
          <a:p>
            <a:pPr lvl="4"/>
            <a:r>
              <a:rPr lang="sk-SK" dirty="0"/>
              <a:t>Možnosť nasadenia nezávislých </a:t>
            </a:r>
            <a:r>
              <a:rPr lang="sk-SK" dirty="0" err="1"/>
              <a:t>security</a:t>
            </a:r>
            <a:r>
              <a:rPr lang="sk-SK" dirty="0"/>
              <a:t> </a:t>
            </a:r>
            <a:r>
              <a:rPr lang="sk-SK" dirty="0" err="1"/>
              <a:t>enforcement</a:t>
            </a:r>
            <a:r>
              <a:rPr lang="sk-SK" dirty="0"/>
              <a:t> prvkov (firewally, </a:t>
            </a:r>
            <a:r>
              <a:rPr lang="sk-SK" dirty="0" err="1"/>
              <a:t>host</a:t>
            </a:r>
            <a:r>
              <a:rPr lang="sk-SK" dirty="0"/>
              <a:t> </a:t>
            </a:r>
            <a:r>
              <a:rPr lang="sk-SK" dirty="0" err="1"/>
              <a:t>sec</a:t>
            </a:r>
            <a:r>
              <a:rPr lang="sk-SK" dirty="0"/>
              <a:t> change </a:t>
            </a:r>
            <a:r>
              <a:rPr lang="sk-SK" dirty="0" err="1"/>
              <a:t>control</a:t>
            </a:r>
            <a:r>
              <a:rPr lang="sk-SK" dirty="0"/>
              <a:t>..)</a:t>
            </a:r>
          </a:p>
          <a:p>
            <a:pPr lvl="4"/>
            <a:r>
              <a:rPr lang="sk-SK" dirty="0"/>
              <a:t>Prirodzený </a:t>
            </a:r>
            <a:r>
              <a:rPr lang="sk-SK" dirty="0" err="1" smtClean="0"/>
              <a:t>dual-control</a:t>
            </a:r>
            <a:r>
              <a:rPr lang="sk-SK" dirty="0" smtClean="0"/>
              <a:t> (</a:t>
            </a:r>
            <a:r>
              <a:rPr lang="sk-SK" dirty="0" err="1"/>
              <a:t>Sec</a:t>
            </a:r>
            <a:r>
              <a:rPr lang="sk-SK" dirty="0"/>
              <a:t> </a:t>
            </a:r>
            <a:r>
              <a:rPr lang="sk-SK" dirty="0" err="1"/>
              <a:t>vs</a:t>
            </a:r>
            <a:r>
              <a:rPr lang="sk-SK" dirty="0"/>
              <a:t> IT) mechanizmus pri zmenách IT</a:t>
            </a:r>
          </a:p>
          <a:p>
            <a:pPr lvl="3"/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149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BD </a:t>
            </a:r>
            <a:r>
              <a:rPr lang="sk-SK" dirty="0" err="1" smtClean="0"/>
              <a:t>vs</a:t>
            </a:r>
            <a:r>
              <a:rPr lang="sk-SK" dirty="0" smtClean="0"/>
              <a:t> klasická bezpečnosť- príklady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5" y="1988840"/>
            <a:ext cx="8784976" cy="3849688"/>
          </a:xfrm>
        </p:spPr>
        <p:txBody>
          <a:bodyPr/>
          <a:lstStyle/>
          <a:p>
            <a:pPr lvl="2"/>
            <a:r>
              <a:rPr lang="sk-SK" sz="2400" dirty="0">
                <a:solidFill>
                  <a:srgbClr val="FF0000"/>
                </a:solidFill>
              </a:rPr>
              <a:t>Sieťová </a:t>
            </a:r>
            <a:r>
              <a:rPr lang="sk-SK" sz="2400" dirty="0" smtClean="0">
                <a:solidFill>
                  <a:srgbClr val="FF0000"/>
                </a:solidFill>
              </a:rPr>
              <a:t>bezpečnosť</a:t>
            </a:r>
            <a:r>
              <a:rPr lang="en-US" sz="2400" dirty="0" smtClean="0">
                <a:solidFill>
                  <a:srgbClr val="FF0000"/>
                </a:solidFill>
              </a:rPr>
              <a:t> vs</a:t>
            </a:r>
            <a:r>
              <a:rPr lang="sk-SK" sz="2400" dirty="0" smtClean="0"/>
              <a:t> </a:t>
            </a:r>
            <a:endParaRPr lang="sk-SK" sz="2400" dirty="0"/>
          </a:p>
          <a:p>
            <a:pPr lvl="3"/>
            <a:r>
              <a:rPr lang="sk-SK" dirty="0" smtClean="0"/>
              <a:t>vysoká </a:t>
            </a:r>
            <a:r>
              <a:rPr lang="sk-SK" dirty="0"/>
              <a:t>intenzita komunikácie, zlúčenie </a:t>
            </a:r>
            <a:r>
              <a:rPr lang="sk-SK" dirty="0" smtClean="0"/>
              <a:t>databáz </a:t>
            </a:r>
            <a:r>
              <a:rPr lang="en-US" dirty="0" smtClean="0"/>
              <a:t>&amp; </a:t>
            </a:r>
            <a:r>
              <a:rPr lang="sk-SK" dirty="0" err="1"/>
              <a:t>storage</a:t>
            </a:r>
            <a:r>
              <a:rPr lang="sk-SK" dirty="0"/>
              <a:t> a </a:t>
            </a:r>
            <a:r>
              <a:rPr lang="sk-SK" dirty="0" err="1"/>
              <a:t>processingu</a:t>
            </a:r>
            <a:r>
              <a:rPr lang="sk-SK" dirty="0"/>
              <a:t>, variabilita prenášaných dát, ochrana aplikačnými protokolmi, variabilita vstupných zdrojov a ich kanálov, komunikácia </a:t>
            </a:r>
            <a:r>
              <a:rPr lang="sk-SK" dirty="0"/>
              <a:t>k</a:t>
            </a:r>
            <a:r>
              <a:rPr lang="sk-SK" dirty="0" smtClean="0"/>
              <a:t>lienta </a:t>
            </a:r>
            <a:r>
              <a:rPr lang="sk-SK" dirty="0"/>
              <a:t>priamo so servermi</a:t>
            </a:r>
          </a:p>
          <a:p>
            <a:pPr lvl="2"/>
            <a:r>
              <a:rPr lang="sk-SK" dirty="0"/>
              <a:t>Vplyv na:</a:t>
            </a:r>
          </a:p>
          <a:p>
            <a:pPr lvl="4"/>
            <a:r>
              <a:rPr lang="sk-SK" dirty="0"/>
              <a:t> </a:t>
            </a:r>
            <a:r>
              <a:rPr lang="sk-SK" dirty="0" err="1"/>
              <a:t>granularitu</a:t>
            </a:r>
            <a:r>
              <a:rPr lang="sk-SK" dirty="0"/>
              <a:t> </a:t>
            </a:r>
            <a:r>
              <a:rPr lang="sk-SK" dirty="0" smtClean="0"/>
              <a:t>zón </a:t>
            </a:r>
            <a:r>
              <a:rPr lang="sk-SK" dirty="0"/>
              <a:t>a tým aj kontrolu prestupov,</a:t>
            </a:r>
          </a:p>
          <a:p>
            <a:pPr lvl="4"/>
            <a:r>
              <a:rPr lang="sk-SK" dirty="0"/>
              <a:t> znížené možnosti  </a:t>
            </a:r>
            <a:r>
              <a:rPr lang="sk-SK" dirty="0" smtClean="0"/>
              <a:t>inšpekcie,</a:t>
            </a:r>
            <a:endParaRPr lang="sk-SK" dirty="0"/>
          </a:p>
          <a:p>
            <a:pPr lvl="4"/>
            <a:r>
              <a:rPr lang="sk-SK" dirty="0"/>
              <a:t> možnosti obmedzovania vstupných ciest a rozsahu vstupu</a:t>
            </a:r>
          </a:p>
          <a:p>
            <a:pPr lvl="3"/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065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BD </a:t>
            </a:r>
            <a:r>
              <a:rPr lang="sk-SK" dirty="0" err="1" smtClean="0"/>
              <a:t>vs</a:t>
            </a:r>
            <a:r>
              <a:rPr lang="sk-SK" dirty="0" smtClean="0"/>
              <a:t> klasická bezpečnosť- príklady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5" y="1988840"/>
            <a:ext cx="8784976" cy="3849688"/>
          </a:xfrm>
        </p:spPr>
        <p:txBody>
          <a:bodyPr/>
          <a:lstStyle/>
          <a:p>
            <a:pPr lvl="2"/>
            <a:r>
              <a:rPr lang="sk-SK" sz="2400" dirty="0" err="1">
                <a:solidFill>
                  <a:srgbClr val="FF0000"/>
                </a:solidFill>
              </a:rPr>
              <a:t>Host</a:t>
            </a:r>
            <a:r>
              <a:rPr lang="sk-SK" sz="2400" dirty="0">
                <a:solidFill>
                  <a:srgbClr val="FF0000"/>
                </a:solidFill>
              </a:rPr>
              <a:t> </a:t>
            </a:r>
            <a:r>
              <a:rPr lang="sk-SK" sz="2400" dirty="0" err="1" smtClean="0">
                <a:solidFill>
                  <a:srgbClr val="FF0000"/>
                </a:solidFill>
              </a:rPr>
              <a:t>security</a:t>
            </a:r>
            <a:r>
              <a:rPr lang="en-US" sz="2400" dirty="0" smtClean="0">
                <a:solidFill>
                  <a:srgbClr val="FF0000"/>
                </a:solidFill>
              </a:rPr>
              <a:t> vs</a:t>
            </a:r>
            <a:endParaRPr lang="sk-SK" sz="2400" dirty="0">
              <a:solidFill>
                <a:srgbClr val="FF0000"/>
              </a:solidFill>
            </a:endParaRPr>
          </a:p>
          <a:p>
            <a:pPr lvl="3"/>
            <a:r>
              <a:rPr lang="sk-SK" dirty="0" smtClean="0"/>
              <a:t>veľké </a:t>
            </a:r>
            <a:r>
              <a:rPr lang="sk-SK" dirty="0"/>
              <a:t>množstvo serverov, </a:t>
            </a:r>
            <a:r>
              <a:rPr lang="sk-SK" dirty="0" err="1"/>
              <a:t>mutliúloha</a:t>
            </a:r>
            <a:r>
              <a:rPr lang="sk-SK" dirty="0"/>
              <a:t> servera (</a:t>
            </a:r>
            <a:r>
              <a:rPr lang="sk-SK" dirty="0" err="1"/>
              <a:t>datanode</a:t>
            </a:r>
            <a:r>
              <a:rPr lang="en-US" dirty="0"/>
              <a:t>+</a:t>
            </a:r>
            <a:r>
              <a:rPr lang="en-US" dirty="0" err="1"/>
              <a:t>processing+koordin</a:t>
            </a:r>
            <a:r>
              <a:rPr lang="sk-SK" dirty="0" err="1"/>
              <a:t>ácia</a:t>
            </a:r>
            <a:r>
              <a:rPr lang="sk-SK" dirty="0"/>
              <a:t>), dynamické vykonávanie kódu pri dátach, </a:t>
            </a:r>
          </a:p>
          <a:p>
            <a:pPr lvl="2"/>
            <a:r>
              <a:rPr lang="sk-SK" dirty="0"/>
              <a:t>Vplyv na:</a:t>
            </a:r>
          </a:p>
          <a:p>
            <a:pPr lvl="4"/>
            <a:r>
              <a:rPr lang="sk-SK" dirty="0"/>
              <a:t> možnosť pokrytia serverov bezpečnostným softvérom- veľké množstvo licencií</a:t>
            </a:r>
          </a:p>
          <a:p>
            <a:pPr lvl="4"/>
            <a:r>
              <a:rPr lang="sk-SK" dirty="0"/>
              <a:t> </a:t>
            </a:r>
            <a:r>
              <a:rPr lang="sk-SK" dirty="0" smtClean="0"/>
              <a:t>konfiguračnú stabilitu</a:t>
            </a:r>
            <a:endParaRPr lang="sk-SK" dirty="0"/>
          </a:p>
          <a:p>
            <a:pPr lvl="4"/>
            <a:r>
              <a:rPr lang="sk-SK" dirty="0"/>
              <a:t> riadenie prístupu na správu a monitorovanie zneužitia</a:t>
            </a:r>
          </a:p>
          <a:p>
            <a:pPr lvl="4"/>
            <a:r>
              <a:rPr lang="sk-SK" dirty="0"/>
              <a:t> záťaž systému monitorovania bezpečnosti a </a:t>
            </a:r>
            <a:r>
              <a:rPr lang="sk-SK" dirty="0" smtClean="0"/>
              <a:t>operátorov, </a:t>
            </a:r>
            <a:r>
              <a:rPr lang="sk-SK" dirty="0"/>
              <a:t>ľahší </a:t>
            </a:r>
            <a:r>
              <a:rPr lang="sk-SK" dirty="0" err="1"/>
              <a:t>overlook</a:t>
            </a:r>
            <a:r>
              <a:rPr lang="sk-SK" dirty="0"/>
              <a:t> incidentu</a:t>
            </a:r>
          </a:p>
          <a:p>
            <a:pPr lvl="3"/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496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BD </a:t>
            </a:r>
            <a:r>
              <a:rPr lang="sk-SK" dirty="0" err="1" smtClean="0"/>
              <a:t>vs</a:t>
            </a:r>
            <a:r>
              <a:rPr lang="sk-SK" dirty="0" smtClean="0"/>
              <a:t> klasická bezpečnosť- príklady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5" y="1988840"/>
            <a:ext cx="8784976" cy="3849688"/>
          </a:xfrm>
        </p:spPr>
        <p:txBody>
          <a:bodyPr/>
          <a:lstStyle/>
          <a:p>
            <a:pPr lvl="2"/>
            <a:r>
              <a:rPr lang="sk-SK" sz="2400" dirty="0" smtClean="0">
                <a:solidFill>
                  <a:srgbClr val="FF0000"/>
                </a:solidFill>
              </a:rPr>
              <a:t>Autorizácia</a:t>
            </a:r>
            <a:r>
              <a:rPr lang="en-US" sz="2400" dirty="0" smtClean="0">
                <a:solidFill>
                  <a:srgbClr val="FF0000"/>
                </a:solidFill>
              </a:rPr>
              <a:t> vs</a:t>
            </a:r>
            <a:endParaRPr lang="sk-SK" sz="2400" dirty="0">
              <a:solidFill>
                <a:srgbClr val="FF0000"/>
              </a:solidFill>
            </a:endParaRPr>
          </a:p>
          <a:p>
            <a:pPr lvl="3"/>
            <a:r>
              <a:rPr lang="sk-SK" dirty="0" smtClean="0"/>
              <a:t>distribuované úložisko, </a:t>
            </a:r>
            <a:r>
              <a:rPr lang="sk-SK" dirty="0"/>
              <a:t>duplikácia dát, dynamická štruktúra, vznik nových agregovaných dát, dynamický </a:t>
            </a:r>
            <a:r>
              <a:rPr lang="sk-SK" dirty="0" err="1"/>
              <a:t>processing</a:t>
            </a:r>
            <a:r>
              <a:rPr lang="sk-SK" dirty="0"/>
              <a:t>, viaceré body riadenia prístupových práv, vykonávanie operácií nad viacerými typmi dát, flexibilné možnosti </a:t>
            </a:r>
            <a:r>
              <a:rPr lang="sk-SK" dirty="0" err="1"/>
              <a:t>query</a:t>
            </a:r>
            <a:endParaRPr lang="sk-SK" dirty="0"/>
          </a:p>
          <a:p>
            <a:pPr lvl="2"/>
            <a:r>
              <a:rPr lang="sk-SK" dirty="0"/>
              <a:t>Vplyv na</a:t>
            </a:r>
          </a:p>
          <a:p>
            <a:pPr lvl="4"/>
            <a:r>
              <a:rPr lang="sk-SK" dirty="0"/>
              <a:t> stanovovanie vlastníctva dát</a:t>
            </a:r>
          </a:p>
          <a:p>
            <a:pPr lvl="4"/>
            <a:r>
              <a:rPr lang="sk-SK" dirty="0"/>
              <a:t> riadenie prístupu (zjavne iba </a:t>
            </a:r>
            <a:r>
              <a:rPr lang="sk-SK" dirty="0" err="1"/>
              <a:t>case</a:t>
            </a:r>
            <a:r>
              <a:rPr lang="sk-SK" dirty="0"/>
              <a:t> by </a:t>
            </a:r>
            <a:r>
              <a:rPr lang="sk-SK" dirty="0" err="1"/>
              <a:t>case</a:t>
            </a:r>
            <a:r>
              <a:rPr lang="sk-SK" dirty="0"/>
              <a:t>)</a:t>
            </a:r>
          </a:p>
          <a:p>
            <a:pPr lvl="4"/>
            <a:r>
              <a:rPr lang="sk-SK" dirty="0"/>
              <a:t> </a:t>
            </a:r>
            <a:r>
              <a:rPr lang="sk-SK" dirty="0" err="1"/>
              <a:t>auditing</a:t>
            </a:r>
            <a:r>
              <a:rPr lang="sk-SK" dirty="0"/>
              <a:t> prístupu</a:t>
            </a:r>
          </a:p>
          <a:p>
            <a:pPr lvl="4"/>
            <a:r>
              <a:rPr lang="sk-SK" dirty="0"/>
              <a:t> ochranu šifrovaním</a:t>
            </a:r>
          </a:p>
          <a:p>
            <a:pPr lvl="3"/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188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prijať </a:t>
            </a:r>
            <a:r>
              <a:rPr lang="sk-SK" dirty="0" err="1" smtClean="0"/>
              <a:t>challenge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0632" y="1484784"/>
            <a:ext cx="7992888" cy="3849688"/>
          </a:xfrm>
        </p:spPr>
        <p:txBody>
          <a:bodyPr/>
          <a:lstStyle/>
          <a:p>
            <a:pPr lvl="2"/>
            <a:r>
              <a:rPr lang="sk-SK" sz="2400" dirty="0"/>
              <a:t>U</a:t>
            </a:r>
            <a:r>
              <a:rPr lang="sk-SK" sz="2400" dirty="0" smtClean="0"/>
              <a:t>niverzálny </a:t>
            </a:r>
            <a:r>
              <a:rPr lang="sk-SK" sz="2400" dirty="0"/>
              <a:t>recept neexistuje</a:t>
            </a:r>
          </a:p>
          <a:p>
            <a:pPr lvl="2"/>
            <a:r>
              <a:rPr lang="sk-SK" sz="2400" dirty="0"/>
              <a:t>Veľká moc bola odovzdaná </a:t>
            </a:r>
            <a:r>
              <a:rPr lang="sk-SK" sz="2400" dirty="0" smtClean="0"/>
              <a:t>aplikáciám - </a:t>
            </a:r>
            <a:r>
              <a:rPr lang="sk-SK" sz="2400" dirty="0"/>
              <a:t>potrebné konečne seriózne riešiť SDLC a mechanizmy bezpečnosti na aplikačnej úrovni </a:t>
            </a:r>
          </a:p>
          <a:p>
            <a:pPr lvl="2"/>
            <a:r>
              <a:rPr lang="sk-SK" sz="2400" dirty="0"/>
              <a:t>Už v čase kreovania vízie projektu oveľa dôslednejšie riešiť bezpečnostné aspekty a reziduálne </a:t>
            </a:r>
            <a:r>
              <a:rPr lang="sk-SK" sz="2400" dirty="0" smtClean="0"/>
              <a:t>riziká - </a:t>
            </a:r>
            <a:r>
              <a:rPr lang="sk-SK" sz="2400" dirty="0"/>
              <a:t>bude ich viac ako doteraz</a:t>
            </a:r>
          </a:p>
          <a:p>
            <a:pPr lvl="2"/>
            <a:r>
              <a:rPr lang="sk-SK" sz="2400" dirty="0"/>
              <a:t>Používať BD iba tam kde je to naozaj potrebné</a:t>
            </a:r>
          </a:p>
          <a:p>
            <a:pPr lvl="2"/>
            <a:r>
              <a:rPr lang="sk-SK" sz="2400" dirty="0"/>
              <a:t>Pridať na procesnej stránke zabezpečenia a reálne ju používať</a:t>
            </a:r>
          </a:p>
          <a:p>
            <a:pPr lvl="2"/>
            <a:r>
              <a:rPr lang="sk-SK" sz="2400" dirty="0"/>
              <a:t>Používať BD </a:t>
            </a:r>
            <a:r>
              <a:rPr lang="sk-SK" sz="2400" dirty="0" err="1"/>
              <a:t>aware</a:t>
            </a:r>
            <a:r>
              <a:rPr lang="sk-SK" sz="2400" dirty="0"/>
              <a:t> nástroje na bezpečnosť  </a:t>
            </a:r>
            <a:r>
              <a:rPr lang="sk-SK" sz="2400" dirty="0" err="1"/>
              <a:t>napr</a:t>
            </a:r>
            <a:r>
              <a:rPr lang="sk-SK" sz="2400" dirty="0"/>
              <a:t> </a:t>
            </a:r>
            <a:r>
              <a:rPr lang="sk-SK" sz="2400" dirty="0" err="1"/>
              <a:t>Sentry</a:t>
            </a:r>
            <a:r>
              <a:rPr lang="sk-SK" sz="2400" dirty="0"/>
              <a:t>, </a:t>
            </a:r>
            <a:r>
              <a:rPr lang="sk-SK" sz="2400" dirty="0" err="1"/>
              <a:t>Apach</a:t>
            </a:r>
            <a:r>
              <a:rPr lang="sk-SK" sz="2400" dirty="0"/>
              <a:t> </a:t>
            </a:r>
            <a:r>
              <a:rPr lang="sk-SK" sz="2400" dirty="0" err="1"/>
              <a:t>Knox</a:t>
            </a:r>
            <a:r>
              <a:rPr lang="sk-SK" sz="2400" dirty="0"/>
              <a:t> (API GW)</a:t>
            </a:r>
          </a:p>
          <a:p>
            <a:pPr lvl="3"/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538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prijať </a:t>
            </a:r>
            <a:r>
              <a:rPr lang="sk-SK" dirty="0" err="1" smtClean="0"/>
              <a:t>challenge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568" y="1196752"/>
            <a:ext cx="7992888" cy="3849688"/>
          </a:xfrm>
        </p:spPr>
        <p:txBody>
          <a:bodyPr/>
          <a:lstStyle/>
          <a:p>
            <a:pPr lvl="2" fontAlgn="ctr"/>
            <a:r>
              <a:rPr lang="en-US" sz="2400" dirty="0"/>
              <a:t>D</a:t>
            </a:r>
            <a:r>
              <a:rPr lang="sk-SK" sz="2400" dirty="0" err="1" smtClean="0"/>
              <a:t>ôraz</a:t>
            </a:r>
            <a:r>
              <a:rPr lang="sk-SK" sz="2400" dirty="0" smtClean="0"/>
              <a:t> na riadenie prístupu, autentizáciu, šifrovanie</a:t>
            </a:r>
          </a:p>
          <a:p>
            <a:pPr lvl="2" fontAlgn="ctr"/>
            <a:r>
              <a:rPr lang="sk-SK" sz="2400" dirty="0" smtClean="0"/>
              <a:t>V</a:t>
            </a:r>
            <a:r>
              <a:rPr lang="sk-SK" sz="2400" dirty="0"/>
              <a:t> budúcnosti zvážiť novátorské metódy ochrany-</a:t>
            </a:r>
          </a:p>
          <a:p>
            <a:pPr lvl="3" fontAlgn="ctr"/>
            <a:r>
              <a:rPr lang="sk-SK" dirty="0"/>
              <a:t>n</a:t>
            </a:r>
            <a:r>
              <a:rPr lang="sk-SK" dirty="0" smtClean="0"/>
              <a:t>apr. </a:t>
            </a:r>
            <a:r>
              <a:rPr lang="en-US" dirty="0"/>
              <a:t>homomorphic encryption</a:t>
            </a:r>
            <a:r>
              <a:rPr lang="sk-SK" dirty="0"/>
              <a:t> (HE)</a:t>
            </a:r>
          </a:p>
          <a:p>
            <a:pPr marL="2171700" lvl="4" indent="-342900" fontAlgn="ctr">
              <a:buFont typeface="Arial" panose="020B0604020202020204" pitchFamily="34" charset="0"/>
              <a:buChar char="•"/>
            </a:pPr>
            <a:r>
              <a:rPr lang="sk-SK" dirty="0" smtClean="0"/>
              <a:t>Princíp - </a:t>
            </a:r>
            <a:r>
              <a:rPr lang="sk-SK" dirty="0"/>
              <a:t>v </a:t>
            </a:r>
            <a:r>
              <a:rPr lang="sk-SK" dirty="0" err="1"/>
              <a:t>untrusted</a:t>
            </a:r>
            <a:r>
              <a:rPr lang="sk-SK" dirty="0"/>
              <a:t> prostredí sa vykonávajú operácie nad zašifrovanými dátami bez znalosti </a:t>
            </a:r>
            <a:r>
              <a:rPr lang="sk-SK" dirty="0" err="1"/>
              <a:t>plain</a:t>
            </a:r>
            <a:r>
              <a:rPr lang="sk-SK" dirty="0"/>
              <a:t> textu a výsledok týchto operácií je korektný ako by boli realizované nad </a:t>
            </a:r>
            <a:r>
              <a:rPr lang="sk-SK" dirty="0" err="1"/>
              <a:t>plain</a:t>
            </a:r>
            <a:r>
              <a:rPr lang="sk-SK" dirty="0"/>
              <a:t> textom</a:t>
            </a:r>
          </a:p>
          <a:p>
            <a:pPr marL="2171700" lvl="4" indent="-342900" fontAlgn="ctr">
              <a:buFont typeface="Arial" panose="020B0604020202020204" pitchFamily="34" charset="0"/>
              <a:buChar char="•"/>
            </a:pPr>
            <a:r>
              <a:rPr lang="en-US" dirty="0"/>
              <a:t>FHE- </a:t>
            </a:r>
            <a:r>
              <a:rPr lang="en-US" dirty="0" err="1"/>
              <a:t>sv</a:t>
            </a:r>
            <a:r>
              <a:rPr lang="sk-SK" dirty="0" err="1"/>
              <a:t>ätý</a:t>
            </a:r>
            <a:r>
              <a:rPr lang="sk-SK" dirty="0"/>
              <a:t> </a:t>
            </a:r>
            <a:r>
              <a:rPr lang="sk-SK" dirty="0" err="1"/>
              <a:t>grál</a:t>
            </a:r>
            <a:r>
              <a:rPr lang="sk-SK" dirty="0"/>
              <a:t>, </a:t>
            </a:r>
          </a:p>
          <a:p>
            <a:pPr lvl="5" fontAlgn="ctr"/>
            <a:r>
              <a:rPr lang="sk-SK" dirty="0" smtClean="0"/>
              <a:t>IBM </a:t>
            </a:r>
            <a:r>
              <a:rPr lang="sk-SK" dirty="0"/>
              <a:t>podaný patent </a:t>
            </a:r>
            <a:r>
              <a:rPr lang="sk-SK" dirty="0" smtClean="0"/>
              <a:t>,</a:t>
            </a:r>
            <a:endParaRPr lang="sk-SK" dirty="0"/>
          </a:p>
          <a:p>
            <a:pPr lvl="5" fontAlgn="ctr"/>
            <a:r>
              <a:rPr lang="sk-SK" dirty="0" err="1"/>
              <a:t>Vypublikovaná</a:t>
            </a:r>
            <a:r>
              <a:rPr lang="sk-SK" dirty="0"/>
              <a:t> knižnica- praktická implementácia je ešte predmetom </a:t>
            </a:r>
            <a:r>
              <a:rPr lang="sk-SK" dirty="0" smtClean="0"/>
              <a:t>vývoja</a:t>
            </a:r>
          </a:p>
          <a:p>
            <a:pPr marL="2171700" lvl="4" indent="-342900" fontAlgn="ctr">
              <a:buFont typeface="Arial" panose="020B0604020202020204" pitchFamily="34" charset="0"/>
              <a:buChar char="•"/>
            </a:pPr>
            <a:r>
              <a:rPr lang="sk-SK" dirty="0" smtClean="0"/>
              <a:t>PHE- </a:t>
            </a:r>
            <a:r>
              <a:rPr lang="sk-SK" dirty="0"/>
              <a:t>iba vybrané operácie sú korektné, niektoré existujúce </a:t>
            </a:r>
            <a:r>
              <a:rPr lang="sk-SK" dirty="0" err="1"/>
              <a:t>kryptosystémy</a:t>
            </a:r>
            <a:r>
              <a:rPr lang="sk-SK" dirty="0"/>
              <a:t> spĺňajú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685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9175" y="404813"/>
            <a:ext cx="7344345" cy="647700"/>
          </a:xfrm>
        </p:spPr>
        <p:txBody>
          <a:bodyPr/>
          <a:lstStyle/>
          <a:p>
            <a:r>
              <a:rPr lang="sk-SK" dirty="0" smtClean="0"/>
              <a:t>Využitie v monitorovaní bezpečnosti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576" y="1667544"/>
            <a:ext cx="8496944" cy="3849688"/>
          </a:xfrm>
        </p:spPr>
        <p:txBody>
          <a:bodyPr/>
          <a:lstStyle/>
          <a:p>
            <a:pPr fontAlgn="ctr"/>
            <a:r>
              <a:rPr lang="sk-SK" sz="2000" b="1" dirty="0" smtClean="0"/>
              <a:t>Zaznamenávať </a:t>
            </a:r>
            <a:r>
              <a:rPr lang="sk-SK" sz="2000" b="1" dirty="0"/>
              <a:t>maximálne množstvo informácií</a:t>
            </a:r>
          </a:p>
          <a:p>
            <a:pPr lvl="1" fontAlgn="ctr"/>
            <a:r>
              <a:rPr lang="sk-SK" sz="2000" dirty="0"/>
              <a:t>Čím väčší počet zdrojov</a:t>
            </a:r>
          </a:p>
          <a:p>
            <a:pPr lvl="1" fontAlgn="ctr"/>
            <a:r>
              <a:rPr lang="sk-SK" sz="2000" dirty="0"/>
              <a:t>Aj informácie v danom okamihu nepodstatné</a:t>
            </a:r>
          </a:p>
          <a:p>
            <a:pPr fontAlgn="ctr"/>
            <a:r>
              <a:rPr lang="sk-SK" sz="2000" b="1" dirty="0"/>
              <a:t>Vedieť identifikovať podozrivé správanie</a:t>
            </a:r>
          </a:p>
          <a:p>
            <a:pPr lvl="1" fontAlgn="ctr"/>
            <a:r>
              <a:rPr lang="sk-SK" sz="2000" dirty="0"/>
              <a:t>Viaceré pohľady na situáciu- </a:t>
            </a:r>
            <a:r>
              <a:rPr lang="sk-SK" sz="2000" dirty="0" smtClean="0"/>
              <a:t>napr. </a:t>
            </a:r>
            <a:r>
              <a:rPr lang="sk-SK" sz="2000" dirty="0"/>
              <a:t>priebežné vyrátavanie </a:t>
            </a:r>
            <a:r>
              <a:rPr lang="sk-SK" sz="2000" dirty="0" err="1"/>
              <a:t>threat</a:t>
            </a:r>
            <a:r>
              <a:rPr lang="sk-SK" sz="2000" dirty="0"/>
              <a:t>/risk </a:t>
            </a:r>
            <a:r>
              <a:rPr lang="sk-SK" sz="2000" dirty="0" err="1"/>
              <a:t>score</a:t>
            </a:r>
            <a:r>
              <a:rPr lang="sk-SK" sz="2000" dirty="0"/>
              <a:t>, most/</a:t>
            </a:r>
            <a:r>
              <a:rPr lang="sk-SK" sz="2000" dirty="0" err="1"/>
              <a:t>least</a:t>
            </a:r>
            <a:r>
              <a:rPr lang="sk-SK" sz="2000" dirty="0"/>
              <a:t> </a:t>
            </a:r>
            <a:r>
              <a:rPr lang="sk-SK" sz="2000" dirty="0" err="1"/>
              <a:t>frequent</a:t>
            </a:r>
            <a:r>
              <a:rPr lang="sk-SK" sz="2000" dirty="0"/>
              <a:t> alarm type, odchýlka od trendov</a:t>
            </a:r>
          </a:p>
          <a:p>
            <a:pPr lvl="1" fontAlgn="ctr"/>
            <a:r>
              <a:rPr lang="sk-SK" sz="2000" dirty="0"/>
              <a:t>Ideálne automatický systém ktorý upozorní, s minimom FP a včas</a:t>
            </a:r>
          </a:p>
          <a:p>
            <a:pPr fontAlgn="ctr"/>
            <a:r>
              <a:rPr lang="sk-SK" sz="2000" b="1" dirty="0"/>
              <a:t>Mať možnosť rýchlo preveriť podozrivú entitu</a:t>
            </a:r>
          </a:p>
          <a:p>
            <a:pPr lvl="1" fontAlgn="ctr"/>
            <a:r>
              <a:rPr lang="sk-SK" sz="2000" dirty="0"/>
              <a:t>Rýchlo prehľadať aj dovtedy nezaujímavé informácie</a:t>
            </a:r>
          </a:p>
          <a:p>
            <a:pPr lvl="1" fontAlgn="ctr"/>
            <a:r>
              <a:rPr lang="sk-SK" sz="2000" dirty="0"/>
              <a:t>Vykonať profiláciu nad veľkým množstvom historických údajom</a:t>
            </a:r>
          </a:p>
          <a:p>
            <a:pPr lvl="1" fontAlgn="ctr"/>
            <a:r>
              <a:rPr lang="sk-SK" sz="2000" dirty="0"/>
              <a:t>Rozšíriť množstvo a typy zaznamenávaných dát pri podozrení na incident</a:t>
            </a:r>
          </a:p>
          <a:p>
            <a:endParaRPr lang="sk-SK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23</a:t>
            </a:fld>
            <a:endParaRPr lang="cs-CZ"/>
          </a:p>
        </p:txBody>
      </p:sp>
      <p:sp>
        <p:nvSpPr>
          <p:cNvPr id="6" name="TextBox 5"/>
          <p:cNvSpPr txBox="1"/>
          <p:nvPr/>
        </p:nvSpPr>
        <p:spPr>
          <a:xfrm>
            <a:off x="2745562" y="1053897"/>
            <a:ext cx="64315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200" dirty="0" smtClean="0">
                <a:solidFill>
                  <a:srgbClr val="FF0000"/>
                </a:solidFill>
              </a:rPr>
              <a:t>Požiadavky na systém monitorovania bezpečnosti</a:t>
            </a:r>
            <a:endParaRPr lang="sk-SK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72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9175" y="404813"/>
            <a:ext cx="7344345" cy="647700"/>
          </a:xfrm>
        </p:spPr>
        <p:txBody>
          <a:bodyPr/>
          <a:lstStyle/>
          <a:p>
            <a:r>
              <a:rPr lang="sk-SK" dirty="0" smtClean="0"/>
              <a:t>Využitie v monitorovaní bezpečnosti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576" y="1667544"/>
            <a:ext cx="8496944" cy="3849688"/>
          </a:xfrm>
        </p:spPr>
        <p:txBody>
          <a:bodyPr/>
          <a:lstStyle/>
          <a:p>
            <a:pPr fontAlgn="ctr"/>
            <a:r>
              <a:rPr lang="sk-SK" sz="2000" dirty="0"/>
              <a:t>Typický </a:t>
            </a:r>
            <a:r>
              <a:rPr lang="sk-SK" sz="2000" dirty="0" smtClean="0"/>
              <a:t>SIEM - Centralizované </a:t>
            </a:r>
            <a:r>
              <a:rPr lang="sk-SK" sz="2000" dirty="0"/>
              <a:t>riešenie  s distribuovanými </a:t>
            </a:r>
            <a:r>
              <a:rPr lang="sk-SK" sz="2000" dirty="0" err="1"/>
              <a:t>agen</a:t>
            </a:r>
            <a:r>
              <a:rPr lang="en-US" sz="2000" dirty="0"/>
              <a:t>t</a:t>
            </a:r>
            <a:r>
              <a:rPr lang="sk-SK" sz="2000" dirty="0"/>
              <a:t>mi ale úzkym hrdlom v podobe centrálnych serverov s vyhodnocovacou logikou a databázou (niekde už aj </a:t>
            </a:r>
            <a:r>
              <a:rPr lang="sk-SK" sz="2000" dirty="0" err="1"/>
              <a:t>NoSQL</a:t>
            </a:r>
            <a:r>
              <a:rPr lang="sk-SK" sz="2000" dirty="0"/>
              <a:t>)</a:t>
            </a:r>
          </a:p>
          <a:p>
            <a:pPr fontAlgn="ctr"/>
            <a:r>
              <a:rPr lang="en-US" sz="2000" dirty="0" err="1" smtClean="0"/>
              <a:t>Vyskytuj</a:t>
            </a:r>
            <a:r>
              <a:rPr lang="sk-SK" sz="2000" dirty="0" err="1" smtClean="0"/>
              <a:t>úce</a:t>
            </a:r>
            <a:r>
              <a:rPr lang="sk-SK" sz="2000" dirty="0" smtClean="0"/>
              <a:t> sa </a:t>
            </a:r>
            <a:r>
              <a:rPr lang="sk-SK" sz="2000" dirty="0"/>
              <a:t>o</a:t>
            </a:r>
            <a:r>
              <a:rPr lang="en-US" sz="2000" dirty="0" err="1" smtClean="0"/>
              <a:t>bmedzenia</a:t>
            </a:r>
            <a:endParaRPr lang="en-US" sz="2000" dirty="0"/>
          </a:p>
          <a:p>
            <a:pPr lvl="1" fontAlgn="ctr"/>
            <a:r>
              <a:rPr lang="en-US" sz="2000" dirty="0" err="1"/>
              <a:t>Hlavne</a:t>
            </a:r>
            <a:r>
              <a:rPr lang="en-US" sz="2000" dirty="0"/>
              <a:t> v</a:t>
            </a:r>
            <a:r>
              <a:rPr lang="sk-SK" sz="2000" dirty="0" err="1" smtClean="0"/>
              <a:t>ýkonové</a:t>
            </a:r>
            <a:endParaRPr lang="sk-SK" sz="2000" dirty="0"/>
          </a:p>
          <a:p>
            <a:pPr lvl="1" fontAlgn="ctr"/>
            <a:r>
              <a:rPr lang="sk-SK" sz="2000" dirty="0"/>
              <a:t>Množstvo informácií a ich retenčná perióda je </a:t>
            </a:r>
            <a:r>
              <a:rPr lang="sk-SK" sz="2000" dirty="0" smtClean="0"/>
              <a:t>obmedzovaná </a:t>
            </a:r>
            <a:endParaRPr lang="sk-SK" sz="2000" dirty="0"/>
          </a:p>
          <a:p>
            <a:pPr lvl="1" fontAlgn="ctr"/>
            <a:r>
              <a:rPr lang="sk-SK" sz="2000" dirty="0"/>
              <a:t>Zabudované </a:t>
            </a:r>
            <a:r>
              <a:rPr lang="sk-SK" sz="2000" dirty="0" err="1"/>
              <a:t>trending</a:t>
            </a:r>
            <a:r>
              <a:rPr lang="sk-SK" sz="2000" dirty="0"/>
              <a:t> algoritmy a priebežné vyhodnocovania sú </a:t>
            </a:r>
            <a:r>
              <a:rPr lang="sk-SK" sz="2000" dirty="0" smtClean="0"/>
              <a:t> </a:t>
            </a:r>
            <a:r>
              <a:rPr lang="sk-SK" sz="2000" dirty="0"/>
              <a:t>simplifikované</a:t>
            </a:r>
          </a:p>
          <a:p>
            <a:pPr lvl="1" fontAlgn="ctr"/>
            <a:r>
              <a:rPr lang="sk-SK" sz="2000" dirty="0" err="1"/>
              <a:t>Real-time</a:t>
            </a:r>
            <a:r>
              <a:rPr lang="sk-SK" sz="2000" dirty="0"/>
              <a:t> korelácie sú obmedzené značne pod svoj potenciál</a:t>
            </a:r>
          </a:p>
          <a:p>
            <a:pPr lvl="1" fontAlgn="ctr"/>
            <a:r>
              <a:rPr lang="sk-SK" sz="2000" dirty="0" err="1"/>
              <a:t>Query</a:t>
            </a:r>
            <a:r>
              <a:rPr lang="sk-SK" sz="2000" dirty="0"/>
              <a:t> pri profilácii trvá neúmerne dlho</a:t>
            </a:r>
          </a:p>
          <a:p>
            <a:endParaRPr lang="sk-SK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24</a:t>
            </a:fld>
            <a:endParaRPr lang="cs-CZ"/>
          </a:p>
        </p:txBody>
      </p:sp>
      <p:sp>
        <p:nvSpPr>
          <p:cNvPr id="6" name="TextBox 5"/>
          <p:cNvSpPr txBox="1"/>
          <p:nvPr/>
        </p:nvSpPr>
        <p:spPr>
          <a:xfrm>
            <a:off x="2745562" y="1053897"/>
            <a:ext cx="56786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</a:rPr>
              <a:t>Typická architektúra SIEM a jej obmedzenia</a:t>
            </a:r>
            <a:endParaRPr lang="sk-SK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69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9175" y="404813"/>
            <a:ext cx="7344345" cy="647700"/>
          </a:xfrm>
        </p:spPr>
        <p:txBody>
          <a:bodyPr/>
          <a:lstStyle/>
          <a:p>
            <a:r>
              <a:rPr lang="sk-SK" dirty="0" smtClean="0"/>
              <a:t>Využitie v monitorovaní bezpečnosti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576" y="1667544"/>
            <a:ext cx="8496944" cy="3849688"/>
          </a:xfrm>
        </p:spPr>
        <p:txBody>
          <a:bodyPr/>
          <a:lstStyle/>
          <a:p>
            <a:pPr fontAlgn="ctr"/>
            <a:r>
              <a:rPr lang="sk-SK" sz="2000" dirty="0"/>
              <a:t>Mechanizmy paralelného spracovávania môžu značne zrýchliť doteraz </a:t>
            </a:r>
            <a:r>
              <a:rPr lang="sk-SK" sz="2000" dirty="0" smtClean="0"/>
              <a:t>obmedzovaný </a:t>
            </a:r>
            <a:r>
              <a:rPr lang="sk-SK" sz="2000" dirty="0"/>
              <a:t>potenciál </a:t>
            </a:r>
          </a:p>
          <a:p>
            <a:pPr fontAlgn="ctr"/>
            <a:r>
              <a:rPr lang="sk-SK" sz="2000" dirty="0"/>
              <a:t>Existujúce prostriedky  pre </a:t>
            </a:r>
            <a:r>
              <a:rPr lang="sk-SK" sz="2000" dirty="0" err="1" smtClean="0"/>
              <a:t>data</a:t>
            </a:r>
            <a:r>
              <a:rPr lang="sk-SK" sz="2000" dirty="0" smtClean="0"/>
              <a:t> </a:t>
            </a:r>
            <a:r>
              <a:rPr lang="sk-SK" sz="2000" dirty="0" err="1"/>
              <a:t>Load</a:t>
            </a:r>
            <a:r>
              <a:rPr lang="sk-SK" sz="2000" dirty="0"/>
              <a:t>/export a transformáciu signifikantne zjednodušujú pripájanie zdrojov informácií a reakciu na zmeny v získavaných </a:t>
            </a:r>
            <a:r>
              <a:rPr lang="sk-SK" sz="2000" dirty="0" smtClean="0"/>
              <a:t>dátach</a:t>
            </a:r>
            <a:endParaRPr lang="sk-SK" sz="2000" dirty="0"/>
          </a:p>
          <a:p>
            <a:pPr fontAlgn="ctr"/>
            <a:r>
              <a:rPr lang="sk-SK" sz="2000" dirty="0"/>
              <a:t>Možnosť realizovať induktívnu analýzu (</a:t>
            </a:r>
            <a:r>
              <a:rPr lang="sk-SK" sz="2000" dirty="0" err="1" smtClean="0"/>
              <a:t>vs</a:t>
            </a:r>
            <a:r>
              <a:rPr lang="sk-SK" sz="2000" dirty="0" smtClean="0"/>
              <a:t>. </a:t>
            </a:r>
            <a:r>
              <a:rPr lang="sk-SK" sz="2000" dirty="0"/>
              <a:t>deduktívna doteraz) môže umožniť upozorniť na útok ešte v ranných štádiách.</a:t>
            </a:r>
          </a:p>
          <a:p>
            <a:pPr lvl="1" fontAlgn="ctr"/>
            <a:r>
              <a:rPr lang="sk-SK" sz="2000" dirty="0" smtClean="0"/>
              <a:t>Napr. </a:t>
            </a:r>
            <a:r>
              <a:rPr lang="sk-SK" sz="2000" dirty="0"/>
              <a:t>DDOS je ľahko indikovateľný začínajúcimi spojeniami z neobvyklých krajín</a:t>
            </a:r>
          </a:p>
          <a:p>
            <a:pPr lvl="1" fontAlgn="ctr"/>
            <a:r>
              <a:rPr lang="sk-SK" sz="2000" dirty="0"/>
              <a:t>APT sa prejavuje </a:t>
            </a:r>
            <a:r>
              <a:rPr lang="sk-SK" sz="2000" dirty="0" smtClean="0"/>
              <a:t>napr. </a:t>
            </a:r>
            <a:r>
              <a:rPr lang="sk-SK" sz="2000" dirty="0"/>
              <a:t>odchýlkami v sieťovej komunikácií ktoré sú však bežne stratené v množstve dát</a:t>
            </a:r>
            <a:r>
              <a:rPr lang="sk-SK" sz="2000" dirty="0" smtClean="0"/>
              <a:t>.</a:t>
            </a:r>
          </a:p>
          <a:p>
            <a:pPr fontAlgn="ctr"/>
            <a:r>
              <a:rPr lang="sk-SK" sz="2400" dirty="0" smtClean="0"/>
              <a:t>Ak sa povaha zbieraných dát nastaví rozumne, odpadá veľká časť BD </a:t>
            </a:r>
            <a:r>
              <a:rPr lang="sk-SK" sz="2400" dirty="0" err="1" smtClean="0"/>
              <a:t>challenges</a:t>
            </a:r>
            <a:r>
              <a:rPr lang="sk-SK" sz="2400" dirty="0" smtClean="0"/>
              <a:t> </a:t>
            </a:r>
            <a:r>
              <a:rPr lang="en-US" sz="2400" dirty="0" smtClean="0"/>
              <a:t>;)</a:t>
            </a:r>
            <a:endParaRPr lang="sk-SK" sz="2400" dirty="0"/>
          </a:p>
          <a:p>
            <a:endParaRPr lang="sk-SK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ABIT 2015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cs-CZ" smtClean="0"/>
              <a:t>str. </a:t>
            </a:r>
            <a:fld id="{F3AEB417-A173-4191-8D3A-9EA903B5A558}" type="slidenum">
              <a:rPr lang="cs-CZ" smtClean="0"/>
              <a:pPr/>
              <a:t>25</a:t>
            </a:fld>
            <a:endParaRPr lang="cs-CZ"/>
          </a:p>
        </p:txBody>
      </p:sp>
      <p:sp>
        <p:nvSpPr>
          <p:cNvPr id="6" name="TextBox 5"/>
          <p:cNvSpPr txBox="1"/>
          <p:nvPr/>
        </p:nvSpPr>
        <p:spPr>
          <a:xfrm>
            <a:off x="2745562" y="1053897"/>
            <a:ext cx="5992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dirty="0" smtClean="0">
                <a:solidFill>
                  <a:srgbClr val="FF0000"/>
                </a:solidFill>
              </a:rPr>
              <a:t>Prínos Big Data do monitorovania bezpečnosti</a:t>
            </a:r>
            <a:endParaRPr lang="sk-SK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3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DE"/>
      </a:accent1>
      <a:accent2>
        <a:srgbClr val="EFEBE7"/>
      </a:accent2>
      <a:accent3>
        <a:srgbClr val="FFFFFF"/>
      </a:accent3>
      <a:accent4>
        <a:srgbClr val="000000"/>
      </a:accent4>
      <a:accent5>
        <a:srgbClr val="ECECEC"/>
      </a:accent5>
      <a:accent6>
        <a:srgbClr val="D9D5D1"/>
      </a:accent6>
      <a:hlink>
        <a:srgbClr val="ED1C24"/>
      </a:hlink>
      <a:folHlink>
        <a:srgbClr val="FF9933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DE"/>
        </a:accent1>
        <a:accent2>
          <a:srgbClr val="EFEBE7"/>
        </a:accent2>
        <a:accent3>
          <a:srgbClr val="FFFFFF"/>
        </a:accent3>
        <a:accent4>
          <a:srgbClr val="000000"/>
        </a:accent4>
        <a:accent5>
          <a:srgbClr val="ECECEC"/>
        </a:accent5>
        <a:accent6>
          <a:srgbClr val="D9D5D1"/>
        </a:accent6>
        <a:hlink>
          <a:srgbClr val="ED1C24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bit_2015-BD" id="{422C8DBC-6629-457F-9AEC-D2601A7A5750}" vid="{17D52BE3-D28D-4BB8-8F7A-B8595C682024}"/>
    </a:ext>
  </a:extLst>
</a:theme>
</file>

<file path=ppt/theme/theme2.xml><?xml version="1.0" encoding="utf-8"?>
<a:theme xmlns:a="http://schemas.openxmlformats.org/drawingml/2006/main" name="2_Default Design">
  <a:themeElements>
    <a:clrScheme name="2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DE"/>
      </a:accent1>
      <a:accent2>
        <a:srgbClr val="EFEBE7"/>
      </a:accent2>
      <a:accent3>
        <a:srgbClr val="FFFFFF"/>
      </a:accent3>
      <a:accent4>
        <a:srgbClr val="000000"/>
      </a:accent4>
      <a:accent5>
        <a:srgbClr val="ECECEC"/>
      </a:accent5>
      <a:accent6>
        <a:srgbClr val="D9D5D1"/>
      </a:accent6>
      <a:hlink>
        <a:srgbClr val="ED1C24"/>
      </a:hlink>
      <a:folHlink>
        <a:srgbClr val="FF9933"/>
      </a:folHlink>
    </a:clrScheme>
    <a:fontScheme name="2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DE"/>
        </a:accent1>
        <a:accent2>
          <a:srgbClr val="EFEBE7"/>
        </a:accent2>
        <a:accent3>
          <a:srgbClr val="FFFFFF"/>
        </a:accent3>
        <a:accent4>
          <a:srgbClr val="000000"/>
        </a:accent4>
        <a:accent5>
          <a:srgbClr val="ECECEC"/>
        </a:accent5>
        <a:accent6>
          <a:srgbClr val="D9D5D1"/>
        </a:accent6>
        <a:hlink>
          <a:srgbClr val="ED1C24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bit_2015-BD" id="{422C8DBC-6629-457F-9AEC-D2601A7A5750}" vid="{550836FF-D5E9-4C8F-8385-510AA77FB33C}"/>
    </a:ext>
  </a:extLst>
</a:theme>
</file>

<file path=ppt/theme/theme3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DE"/>
      </a:accent1>
      <a:accent2>
        <a:srgbClr val="EFEBE7"/>
      </a:accent2>
      <a:accent3>
        <a:srgbClr val="FFFFFF"/>
      </a:accent3>
      <a:accent4>
        <a:srgbClr val="000000"/>
      </a:accent4>
      <a:accent5>
        <a:srgbClr val="ECECEC"/>
      </a:accent5>
      <a:accent6>
        <a:srgbClr val="D9D5D1"/>
      </a:accent6>
      <a:hlink>
        <a:srgbClr val="ED1C24"/>
      </a:hlink>
      <a:folHlink>
        <a:srgbClr val="FF9933"/>
      </a:folHlink>
    </a:clrScheme>
    <a:fontScheme name="3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DE"/>
        </a:accent1>
        <a:accent2>
          <a:srgbClr val="EFEBE7"/>
        </a:accent2>
        <a:accent3>
          <a:srgbClr val="FFFFFF"/>
        </a:accent3>
        <a:accent4>
          <a:srgbClr val="000000"/>
        </a:accent4>
        <a:accent5>
          <a:srgbClr val="ECECEC"/>
        </a:accent5>
        <a:accent6>
          <a:srgbClr val="D9D5D1"/>
        </a:accent6>
        <a:hlink>
          <a:srgbClr val="ED1C24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bit_2015-BD" id="{422C8DBC-6629-457F-9AEC-D2601A7A5750}" vid="{34962DA3-9421-48D6-BB0F-C0B495C0142E}"/>
    </a:ext>
  </a:extLst>
</a:theme>
</file>

<file path=ppt/theme/theme4.xml><?xml version="1.0" encoding="utf-8"?>
<a:theme xmlns:a="http://schemas.openxmlformats.org/drawingml/2006/main" name="4_Default Design">
  <a:themeElements>
    <a:clrScheme name="4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DE"/>
      </a:accent1>
      <a:accent2>
        <a:srgbClr val="EFEBE7"/>
      </a:accent2>
      <a:accent3>
        <a:srgbClr val="FFFFFF"/>
      </a:accent3>
      <a:accent4>
        <a:srgbClr val="000000"/>
      </a:accent4>
      <a:accent5>
        <a:srgbClr val="ECECEC"/>
      </a:accent5>
      <a:accent6>
        <a:srgbClr val="D9D5D1"/>
      </a:accent6>
      <a:hlink>
        <a:srgbClr val="ED1C24"/>
      </a:hlink>
      <a:folHlink>
        <a:srgbClr val="FF9933"/>
      </a:folHlink>
    </a:clrScheme>
    <a:fontScheme name="4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DE"/>
        </a:accent1>
        <a:accent2>
          <a:srgbClr val="EFEBE7"/>
        </a:accent2>
        <a:accent3>
          <a:srgbClr val="FFFFFF"/>
        </a:accent3>
        <a:accent4>
          <a:srgbClr val="000000"/>
        </a:accent4>
        <a:accent5>
          <a:srgbClr val="ECECEC"/>
        </a:accent5>
        <a:accent6>
          <a:srgbClr val="D9D5D1"/>
        </a:accent6>
        <a:hlink>
          <a:srgbClr val="ED1C24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bit_2015-BD" id="{422C8DBC-6629-457F-9AEC-D2601A7A5750}" vid="{041D1AD5-3817-426E-B7FD-09319A0AABC6}"/>
    </a:ext>
  </a:extLst>
</a:theme>
</file>

<file path=ppt/theme/theme5.xml><?xml version="1.0" encoding="utf-8"?>
<a:theme xmlns:a="http://schemas.openxmlformats.org/drawingml/2006/main" name="5_Default Design">
  <a:themeElements>
    <a:clrScheme name="5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DE"/>
      </a:accent1>
      <a:accent2>
        <a:srgbClr val="EFEBE7"/>
      </a:accent2>
      <a:accent3>
        <a:srgbClr val="FFFFFF"/>
      </a:accent3>
      <a:accent4>
        <a:srgbClr val="000000"/>
      </a:accent4>
      <a:accent5>
        <a:srgbClr val="ECECEC"/>
      </a:accent5>
      <a:accent6>
        <a:srgbClr val="D9D5D1"/>
      </a:accent6>
      <a:hlink>
        <a:srgbClr val="ED1C24"/>
      </a:hlink>
      <a:folHlink>
        <a:srgbClr val="FF9933"/>
      </a:folHlink>
    </a:clrScheme>
    <a:fontScheme name="5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DE"/>
        </a:accent1>
        <a:accent2>
          <a:srgbClr val="EFEBE7"/>
        </a:accent2>
        <a:accent3>
          <a:srgbClr val="FFFFFF"/>
        </a:accent3>
        <a:accent4>
          <a:srgbClr val="000000"/>
        </a:accent4>
        <a:accent5>
          <a:srgbClr val="ECECEC"/>
        </a:accent5>
        <a:accent6>
          <a:srgbClr val="D9D5D1"/>
        </a:accent6>
        <a:hlink>
          <a:srgbClr val="ED1C24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bit_2015-BD" id="{422C8DBC-6629-457F-9AEC-D2601A7A5750}" vid="{C053CAC4-CA6D-4BFD-8A44-422190234803}"/>
    </a:ext>
  </a:extLst>
</a:theme>
</file>

<file path=ppt/theme/theme6.xml><?xml version="1.0" encoding="utf-8"?>
<a:theme xmlns:a="http://schemas.openxmlformats.org/drawingml/2006/main" name="6_Default Design">
  <a:themeElements>
    <a:clrScheme name="6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DE"/>
      </a:accent1>
      <a:accent2>
        <a:srgbClr val="EFEBE7"/>
      </a:accent2>
      <a:accent3>
        <a:srgbClr val="FFFFFF"/>
      </a:accent3>
      <a:accent4>
        <a:srgbClr val="000000"/>
      </a:accent4>
      <a:accent5>
        <a:srgbClr val="ECECEC"/>
      </a:accent5>
      <a:accent6>
        <a:srgbClr val="D9D5D1"/>
      </a:accent6>
      <a:hlink>
        <a:srgbClr val="ED1C24"/>
      </a:hlink>
      <a:folHlink>
        <a:srgbClr val="FF9933"/>
      </a:folHlink>
    </a:clrScheme>
    <a:fontScheme name="6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DE"/>
        </a:accent1>
        <a:accent2>
          <a:srgbClr val="EFEBE7"/>
        </a:accent2>
        <a:accent3>
          <a:srgbClr val="FFFFFF"/>
        </a:accent3>
        <a:accent4>
          <a:srgbClr val="000000"/>
        </a:accent4>
        <a:accent5>
          <a:srgbClr val="ECECEC"/>
        </a:accent5>
        <a:accent6>
          <a:srgbClr val="D9D5D1"/>
        </a:accent6>
        <a:hlink>
          <a:srgbClr val="ED1C24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bit_2015-BD" id="{422C8DBC-6629-457F-9AEC-D2601A7A5750}" vid="{064B5AB5-F2BE-46E4-A3E6-2311F970795F}"/>
    </a:ext>
  </a:extLst>
</a:theme>
</file>

<file path=ppt/theme/theme7.xml><?xml version="1.0" encoding="utf-8"?>
<a:theme xmlns:a="http://schemas.openxmlformats.org/drawingml/2006/main" name="disig1">
  <a:themeElements>
    <a:clrScheme name="disig1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EDEDE"/>
      </a:accent1>
      <a:accent2>
        <a:srgbClr val="EFEBE7"/>
      </a:accent2>
      <a:accent3>
        <a:srgbClr val="FFFFFF"/>
      </a:accent3>
      <a:accent4>
        <a:srgbClr val="000000"/>
      </a:accent4>
      <a:accent5>
        <a:srgbClr val="ECECEC"/>
      </a:accent5>
      <a:accent6>
        <a:srgbClr val="D9D5D1"/>
      </a:accent6>
      <a:hlink>
        <a:srgbClr val="ED1C24"/>
      </a:hlink>
      <a:folHlink>
        <a:srgbClr val="FF9933"/>
      </a:folHlink>
    </a:clrScheme>
    <a:fontScheme name="disig1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ig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ig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ig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ig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ig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ig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ig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ig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ig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ig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ig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ig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ig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EDEDE"/>
        </a:accent1>
        <a:accent2>
          <a:srgbClr val="EFEBE7"/>
        </a:accent2>
        <a:accent3>
          <a:srgbClr val="FFFFFF"/>
        </a:accent3>
        <a:accent4>
          <a:srgbClr val="000000"/>
        </a:accent4>
        <a:accent5>
          <a:srgbClr val="ECECEC"/>
        </a:accent5>
        <a:accent6>
          <a:srgbClr val="D9D5D1"/>
        </a:accent6>
        <a:hlink>
          <a:srgbClr val="ED1C24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bit_2015-BD" id="{422C8DBC-6629-457F-9AEC-D2601A7A5750}" vid="{6127FBD8-D510-43AB-B873-E2533AAC7382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abit_2015-BD</Template>
  <TotalTime>50</TotalTime>
  <Words>1146</Words>
  <Application>Microsoft Office PowerPoint</Application>
  <PresentationFormat>A4 Paper (210x297 mm)</PresentationFormat>
  <Paragraphs>244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Trebuchet MS</vt:lpstr>
      <vt:lpstr>Wingdings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disig1</vt:lpstr>
      <vt:lpstr>Big Data-riziká a príležitosti</vt:lpstr>
      <vt:lpstr>Agenda</vt:lpstr>
      <vt:lpstr>Úvod</vt:lpstr>
      <vt:lpstr>Úvod</vt:lpstr>
      <vt:lpstr>Úvod</vt:lpstr>
      <vt:lpstr>Architektúra Hadoop- Úvod</vt:lpstr>
      <vt:lpstr>Architektúra Hadoop-HDFS</vt:lpstr>
      <vt:lpstr>Architektúra Hadoop-YARN</vt:lpstr>
      <vt:lpstr>Hadoop-vývoj bezpečnosti</vt:lpstr>
      <vt:lpstr>Hadoop-vývoj bezpečnosti</vt:lpstr>
      <vt:lpstr>Hadoop- zastávka pri at-rest encryption </vt:lpstr>
      <vt:lpstr>Architektúra - NOSQL</vt:lpstr>
      <vt:lpstr>Architektúra-NOSQL</vt:lpstr>
      <vt:lpstr>Architektúra Big Data- challenges</vt:lpstr>
      <vt:lpstr>Architektúra Big Data- challenges</vt:lpstr>
      <vt:lpstr>BD vs klasická bezpečnosť- príklady </vt:lpstr>
      <vt:lpstr>BD vs klasická bezpečnosť- príklady </vt:lpstr>
      <vt:lpstr>BD vs klasická bezpečnosť- príklady </vt:lpstr>
      <vt:lpstr>BD vs klasická bezpečnosť- príklady </vt:lpstr>
      <vt:lpstr>BD vs klasická bezpečnosť- príklady </vt:lpstr>
      <vt:lpstr>Ako prijať challenge </vt:lpstr>
      <vt:lpstr>Ako prijať challenge </vt:lpstr>
      <vt:lpstr>Využitie v monitorovaní bezpečnosti</vt:lpstr>
      <vt:lpstr>Využitie v monitorovaní bezpečnosti</vt:lpstr>
      <vt:lpstr>Využitie v monitorovaní bezpečnosti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Data-riziká a príležitosti</dc:title>
  <dc:creator>Zacik Marek</dc:creator>
  <cp:lastModifiedBy>Microsoft account</cp:lastModifiedBy>
  <cp:revision>7</cp:revision>
  <dcterms:created xsi:type="dcterms:W3CDTF">2015-06-09T07:41:01Z</dcterms:created>
  <dcterms:modified xsi:type="dcterms:W3CDTF">2015-06-19T13:22:54Z</dcterms:modified>
</cp:coreProperties>
</file>